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charts/chart1.xml" ContentType="application/vnd.openxmlformats-officedocument.drawingml.chart+xml"/>
  <Override PartName="/ppt/tags/tag8.xml" ContentType="application/vnd.openxmlformats-officedocument.presentationml.tags+xml"/>
  <Override PartName="/ppt/tags/tag9.xml" ContentType="application/vnd.openxmlformats-officedocument.presentationml.tags+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64" r:id="rId4"/>
    <p:sldId id="269" r:id="rId5"/>
    <p:sldId id="258" r:id="rId6"/>
    <p:sldId id="267" r:id="rId7"/>
    <p:sldId id="276" r:id="rId8"/>
    <p:sldId id="277" r:id="rId9"/>
    <p:sldId id="278" r:id="rId10"/>
    <p:sldId id="259" r:id="rId11"/>
    <p:sldId id="262" r:id="rId12"/>
    <p:sldId id="280" r:id="rId13"/>
    <p:sldId id="270" r:id="rId14"/>
    <p:sldId id="275" r:id="rId15"/>
    <p:sldId id="271" r:id="rId16"/>
    <p:sldId id="272" r:id="rId17"/>
    <p:sldId id="279" r:id="rId18"/>
    <p:sldId id="274" r:id="rId19"/>
    <p:sldId id="273" r:id="rId20"/>
    <p:sldId id="260" r:id="rId21"/>
    <p:sldId id="261"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60"/>
  </p:normalViewPr>
  <p:slideViewPr>
    <p:cSldViewPr>
      <p:cViewPr varScale="1">
        <p:scale>
          <a:sx n="70" d="100"/>
          <a:sy n="70" d="100"/>
        </p:scale>
        <p:origin x="-13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Observations</a:t>
            </a:r>
            <a:r>
              <a:rPr lang="en-US" baseline="0" dirty="0" smtClean="0"/>
              <a:t> over 2 Days</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Homework/Studying</c:v>
                </c:pt>
                <c:pt idx="1">
                  <c:v>Watching TV</c:v>
                </c:pt>
                <c:pt idx="2">
                  <c:v>Chat Time (Cell Phone, Skype,…)</c:v>
                </c:pt>
                <c:pt idx="3">
                  <c:v>Other (Games, Eating,…)</c:v>
                </c:pt>
              </c:strCache>
            </c:strRef>
          </c:cat>
          <c:val>
            <c:numRef>
              <c:f>Sheet1!$B$2:$B$5</c:f>
              <c:numCache>
                <c:formatCode>General</c:formatCode>
                <c:ptCount val="4"/>
                <c:pt idx="0">
                  <c:v>11</c:v>
                </c:pt>
                <c:pt idx="1">
                  <c:v>1</c:v>
                </c:pt>
                <c:pt idx="2">
                  <c:v>1</c:v>
                </c:pt>
                <c:pt idx="3">
                  <c:v>5</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Where</a:t>
            </a:r>
            <a:r>
              <a:rPr lang="en-US" baseline="0" dirty="0" smtClean="0"/>
              <a:t> do you study?</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Lounge</c:v>
                </c:pt>
                <c:pt idx="1">
                  <c:v>Dorm Room</c:v>
                </c:pt>
                <c:pt idx="2">
                  <c:v>Apartment</c:v>
                </c:pt>
                <c:pt idx="3">
                  <c:v>Library</c:v>
                </c:pt>
              </c:strCache>
            </c:strRef>
          </c:cat>
          <c:val>
            <c:numRef>
              <c:f>Sheet1!$B$2:$B$5</c:f>
              <c:numCache>
                <c:formatCode>General</c:formatCode>
                <c:ptCount val="4"/>
                <c:pt idx="0">
                  <c:v>3</c:v>
                </c:pt>
                <c:pt idx="1">
                  <c:v>6</c:v>
                </c:pt>
                <c:pt idx="2">
                  <c:v>1</c:v>
                </c:pt>
                <c:pt idx="3">
                  <c:v>2</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How many hours</a:t>
            </a:r>
            <a:r>
              <a:rPr lang="en-US" baseline="0" dirty="0" smtClean="0"/>
              <a:t> a day do you do study or do school work?</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Sheet1!$A$2:$A$5</c:f>
              <c:strCache>
                <c:ptCount val="4"/>
                <c:pt idx="0">
                  <c:v>About 2 hours</c:v>
                </c:pt>
                <c:pt idx="1">
                  <c:v>About 3 hours</c:v>
                </c:pt>
                <c:pt idx="2">
                  <c:v>About 4 hours</c:v>
                </c:pt>
                <c:pt idx="3">
                  <c:v>More than 4 hours</c:v>
                </c:pt>
              </c:strCache>
            </c:strRef>
          </c:cat>
          <c:val>
            <c:numRef>
              <c:f>Sheet1!$B$2:$B$5</c:f>
              <c:numCache>
                <c:formatCode>General</c:formatCode>
                <c:ptCount val="4"/>
                <c:pt idx="0">
                  <c:v>1</c:v>
                </c:pt>
                <c:pt idx="1">
                  <c:v>3</c:v>
                </c:pt>
                <c:pt idx="2">
                  <c:v>7</c:v>
                </c:pt>
                <c:pt idx="3">
                  <c:v>3</c:v>
                </c:pt>
              </c:numCache>
            </c:numRef>
          </c:val>
        </c:ser>
        <c:dLbls>
          <c:showLegendKey val="0"/>
          <c:showVal val="0"/>
          <c:showCatName val="0"/>
          <c:showSerName val="0"/>
          <c:showPercent val="1"/>
          <c:showBubbleSize val="0"/>
          <c:showLeaderLines val="1"/>
        </c:dLbls>
      </c:pie3DChart>
    </c:plotArea>
    <c:legend>
      <c:legendPos val="r"/>
      <c:layout/>
      <c:overlay val="0"/>
    </c:legend>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Do</a:t>
            </a:r>
            <a:r>
              <a:rPr lang="en-US" baseline="0" dirty="0" smtClean="0"/>
              <a:t> you prefer to study alone or with others?</a:t>
            </a:r>
            <a:endParaRPr lang="en-US" dirty="0"/>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Sheet1!$B$1</c:f>
              <c:strCache>
                <c:ptCount val="1"/>
                <c:pt idx="0">
                  <c:v>Sales</c:v>
                </c:pt>
              </c:strCache>
            </c:strRef>
          </c:tx>
          <c:dLbls>
            <c:showLegendKey val="0"/>
            <c:showVal val="0"/>
            <c:showCatName val="0"/>
            <c:showSerName val="0"/>
            <c:showPercent val="1"/>
            <c:showBubbleSize val="0"/>
            <c:showLeaderLines val="1"/>
          </c:dLbls>
          <c:cat>
            <c:strRef>
              <c:f>Sheet1!$A$2:$A$4</c:f>
              <c:strCache>
                <c:ptCount val="3"/>
                <c:pt idx="0">
                  <c:v>Alone</c:v>
                </c:pt>
                <c:pt idx="1">
                  <c:v>With Others</c:v>
                </c:pt>
                <c:pt idx="2">
                  <c:v>Both</c:v>
                </c:pt>
              </c:strCache>
            </c:strRef>
          </c:cat>
          <c:val>
            <c:numRef>
              <c:f>Sheet1!$B$2:$B$4</c:f>
              <c:numCache>
                <c:formatCode>General</c:formatCode>
                <c:ptCount val="3"/>
                <c:pt idx="0">
                  <c:v>3</c:v>
                </c:pt>
                <c:pt idx="1">
                  <c:v>1</c:v>
                </c:pt>
                <c:pt idx="2">
                  <c:v>3</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11FFE-9C8D-4B30-AA35-06982BCEFAE7}" type="datetimeFigureOut">
              <a:rPr lang="en-US" smtClean="0"/>
              <a:pPr/>
              <a:t>10/5/2011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BCD3B4-CE7E-41A1-842C-8A63542B1DBE}" type="slidenum">
              <a:rPr lang="en-US" smtClean="0"/>
              <a:pPr/>
              <a:t>‹#›</a:t>
            </a:fld>
            <a:endParaRPr lang="en-US"/>
          </a:p>
        </p:txBody>
      </p:sp>
    </p:spTree>
    <p:extLst>
      <p:ext uri="{BB962C8B-B14F-4D97-AF65-F5344CB8AC3E}">
        <p14:creationId xmlns:p14="http://schemas.microsoft.com/office/powerpoint/2010/main" val="1173186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2B5B60A-BE67-45FC-B6F0-4C3644B41CEE}" type="datetimeFigureOut">
              <a:rPr lang="en-US" smtClean="0"/>
              <a:pPr/>
              <a:t>10/5/2011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F183093-2793-4DD5-8524-C095BFE10A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2B5B60A-BE67-45FC-B6F0-4C3644B41CEE}" type="datetimeFigureOut">
              <a:rPr lang="en-US" smtClean="0"/>
              <a:pPr/>
              <a:t>10/5/2011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2B5B60A-BE67-45FC-B6F0-4C3644B41CEE}" type="datetimeFigureOut">
              <a:rPr lang="en-US" smtClean="0"/>
              <a:pPr/>
              <a:t>10/5/2011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F183093-2793-4DD5-8524-C095BFE10AF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2B5B60A-BE67-45FC-B6F0-4C3644B41CEE}" type="datetimeFigureOut">
              <a:rPr lang="en-US" smtClean="0"/>
              <a:pPr/>
              <a:t>10/5/2011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2B5B60A-BE67-45FC-B6F0-4C3644B41CEE}" type="datetimeFigureOut">
              <a:rPr lang="en-US" smtClean="0"/>
              <a:pPr/>
              <a:t>10/5/2011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B5B60A-BE67-45FC-B6F0-4C3644B41CEE}" type="datetimeFigureOut">
              <a:rPr lang="en-US" smtClean="0"/>
              <a:pPr/>
              <a:t>10/5/2011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2B5B60A-BE67-45FC-B6F0-4C3644B41CEE}" type="datetimeFigureOut">
              <a:rPr lang="en-US" smtClean="0"/>
              <a:pPr/>
              <a:t>10/5/2011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2B5B60A-BE67-45FC-B6F0-4C3644B41CEE}" type="datetimeFigureOut">
              <a:rPr lang="en-US" smtClean="0"/>
              <a:pPr/>
              <a:t>10/5/2011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2B5B60A-BE67-45FC-B6F0-4C3644B41CEE}" type="datetimeFigureOut">
              <a:rPr lang="en-US" smtClean="0"/>
              <a:pPr/>
              <a:t>10/5/2011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2B5B60A-BE67-45FC-B6F0-4C3644B41CEE}" type="datetimeFigureOut">
              <a:rPr lang="en-US" smtClean="0"/>
              <a:pPr/>
              <a:t>10/5/2011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F183093-2793-4DD5-8524-C095BFE10AF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8.gif"/><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8062912" cy="1470025"/>
          </a:xfrm>
        </p:spPr>
        <p:txBody>
          <a:bodyPr>
            <a:normAutofit/>
          </a:bodyPr>
          <a:lstStyle/>
          <a:p>
            <a:r>
              <a:rPr lang="en-US" sz="6600" dirty="0" smtClean="0"/>
              <a:t>C.L.U.E. Project</a:t>
            </a:r>
            <a:endParaRPr lang="en-US" sz="6600" dirty="0"/>
          </a:p>
        </p:txBody>
      </p:sp>
      <p:sp>
        <p:nvSpPr>
          <p:cNvPr id="3" name="Subtitle 2"/>
          <p:cNvSpPr>
            <a:spLocks noGrp="1"/>
          </p:cNvSpPr>
          <p:nvPr>
            <p:ph type="subTitle" idx="1"/>
          </p:nvPr>
        </p:nvSpPr>
        <p:spPr>
          <a:xfrm>
            <a:off x="609600" y="1981200"/>
            <a:ext cx="8062912" cy="950120"/>
          </a:xfrm>
        </p:spPr>
        <p:txBody>
          <a:bodyPr/>
          <a:lstStyle/>
          <a:p>
            <a:r>
              <a:rPr lang="en-US" dirty="0" smtClean="0"/>
              <a:t>College Life Under Examination</a:t>
            </a:r>
            <a:endParaRPr lang="en-US" dirty="0"/>
          </a:p>
        </p:txBody>
      </p:sp>
      <p:sp>
        <p:nvSpPr>
          <p:cNvPr id="5" name="TextBox 4"/>
          <p:cNvSpPr txBox="1"/>
          <p:nvPr/>
        </p:nvSpPr>
        <p:spPr>
          <a:xfrm>
            <a:off x="4953000" y="2590800"/>
            <a:ext cx="3581400" cy="369332"/>
          </a:xfrm>
          <a:prstGeom prst="rect">
            <a:avLst/>
          </a:prstGeom>
          <a:noFill/>
        </p:spPr>
        <p:txBody>
          <a:bodyPr wrap="square" rtlCol="0">
            <a:spAutoFit/>
          </a:bodyPr>
          <a:lstStyle/>
          <a:p>
            <a:pPr algn="r"/>
            <a:r>
              <a:rPr lang="en-US" dirty="0" smtClean="0"/>
              <a:t>-Kelly Krevey</a:t>
            </a:r>
            <a:endParaRPr lang="en-US" dirty="0"/>
          </a:p>
        </p:txBody>
      </p:sp>
      <p:pic>
        <p:nvPicPr>
          <p:cNvPr id="7" name="Picture 6" descr="IMG_0089.JPG"/>
          <p:cNvPicPr>
            <a:picLocks noChangeAspect="1"/>
          </p:cNvPicPr>
          <p:nvPr/>
        </p:nvPicPr>
        <p:blipFill>
          <a:blip r:embed="rId3" cstate="print"/>
          <a:stretch>
            <a:fillRect/>
          </a:stretch>
        </p:blipFill>
        <p:spPr>
          <a:xfrm rot="5400000">
            <a:off x="-5987" y="3282586"/>
            <a:ext cx="3660304" cy="2733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0080.JPG"/>
          <p:cNvPicPr>
            <a:picLocks noChangeAspect="1"/>
          </p:cNvPicPr>
          <p:nvPr/>
        </p:nvPicPr>
        <p:blipFill>
          <a:blip r:embed="rId4" cstate="print"/>
          <a:stretch>
            <a:fillRect/>
          </a:stretch>
        </p:blipFill>
        <p:spPr>
          <a:xfrm rot="4856829">
            <a:off x="2875905" y="3482363"/>
            <a:ext cx="3276599" cy="244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838200"/>
            <a:ext cx="1609725" cy="1609725"/>
          </a:xfrm>
          <a:prstGeom prst="rect">
            <a:avLst/>
          </a:prstGeom>
        </p:spPr>
      </p:pic>
    </p:spTree>
    <p:custDataLst>
      <p:tags r:id="rId1"/>
    </p:custDataLst>
  </p:cSld>
  <p:clrMapOvr>
    <a:masterClrMapping/>
  </p:clrMapOvr>
  <p:transition spd="slow" advClick="0" advTm="6000">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953000" cy="990600"/>
          </a:xfrm>
        </p:spPr>
        <p:txBody>
          <a:bodyPr/>
          <a:lstStyle/>
          <a:p>
            <a:r>
              <a:rPr lang="en-US" dirty="0" smtClean="0"/>
              <a:t>Collected Data</a:t>
            </a:r>
            <a:endParaRPr lang="en-US" dirty="0"/>
          </a:p>
        </p:txBody>
      </p:sp>
      <p:sp>
        <p:nvSpPr>
          <p:cNvPr id="3" name="Content Placeholder 2"/>
          <p:cNvSpPr>
            <a:spLocks noGrp="1"/>
          </p:cNvSpPr>
          <p:nvPr>
            <p:ph idx="1"/>
          </p:nvPr>
        </p:nvSpPr>
        <p:spPr>
          <a:xfrm>
            <a:off x="381000" y="838200"/>
            <a:ext cx="4419600" cy="707992"/>
          </a:xfrm>
        </p:spPr>
        <p:txBody>
          <a:bodyPr/>
          <a:lstStyle/>
          <a:p>
            <a:r>
              <a:rPr lang="en-US" dirty="0" smtClean="0"/>
              <a:t>Bloomsburg Library</a:t>
            </a:r>
            <a:endParaRPr lang="en-US" dirty="0"/>
          </a:p>
        </p:txBody>
      </p:sp>
      <p:pic>
        <p:nvPicPr>
          <p:cNvPr id="5" name="Picture 4" descr="IMG_2642.JPG"/>
          <p:cNvPicPr>
            <a:picLocks noChangeAspect="1"/>
          </p:cNvPicPr>
          <p:nvPr/>
        </p:nvPicPr>
        <p:blipFill>
          <a:blip r:embed="rId3" cstate="print"/>
          <a:stretch>
            <a:fillRect/>
          </a:stretch>
        </p:blipFill>
        <p:spPr>
          <a:xfrm rot="532525">
            <a:off x="5377684" y="260265"/>
            <a:ext cx="3581400" cy="2674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IMG_1235.JPG"/>
          <p:cNvPicPr>
            <a:picLocks noChangeAspect="1"/>
          </p:cNvPicPr>
          <p:nvPr/>
        </p:nvPicPr>
        <p:blipFill>
          <a:blip r:embed="rId4" cstate="print"/>
          <a:stretch>
            <a:fillRect/>
          </a:stretch>
        </p:blipFill>
        <p:spPr>
          <a:xfrm rot="5400000">
            <a:off x="5239724" y="3294676"/>
            <a:ext cx="3755841" cy="28052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52400" y="1752600"/>
            <a:ext cx="2971800" cy="2246769"/>
          </a:xfrm>
          <a:prstGeom prst="rect">
            <a:avLst/>
          </a:prstGeom>
          <a:noFill/>
        </p:spPr>
        <p:txBody>
          <a:bodyPr wrap="square" rtlCol="0">
            <a:spAutoFit/>
          </a:bodyPr>
          <a:lstStyle/>
          <a:p>
            <a:pPr algn="ctr"/>
            <a:r>
              <a:rPr lang="en-US" sz="1400" b="1" dirty="0">
                <a:solidFill>
                  <a:schemeClr val="accent1">
                    <a:lumMod val="75000"/>
                  </a:schemeClr>
                </a:solidFill>
              </a:rPr>
              <a:t>Diary 1</a:t>
            </a:r>
            <a:r>
              <a:rPr lang="en-US" sz="1200" dirty="0"/>
              <a:t/>
            </a:r>
            <a:br>
              <a:rPr lang="en-US" sz="1200" dirty="0"/>
            </a:br>
            <a:r>
              <a:rPr lang="en-US" sz="1200" dirty="0"/>
              <a:t>6:00 to 8:00 – Wake up; Drive to School</a:t>
            </a:r>
            <a:br>
              <a:rPr lang="en-US" sz="1200" dirty="0"/>
            </a:br>
            <a:r>
              <a:rPr lang="en-US" sz="1200" dirty="0"/>
              <a:t>8:00 to 11:00 – Class</a:t>
            </a:r>
            <a:br>
              <a:rPr lang="en-US" sz="1200" dirty="0"/>
            </a:br>
            <a:r>
              <a:rPr lang="en-US" sz="1200" dirty="0"/>
              <a:t>11:00 to 12:00 – Lunch</a:t>
            </a:r>
            <a:br>
              <a:rPr lang="en-US" sz="1200" dirty="0"/>
            </a:br>
            <a:r>
              <a:rPr lang="en-US" sz="1200" dirty="0"/>
              <a:t>12:00 to 2:00 – Class</a:t>
            </a:r>
            <a:br>
              <a:rPr lang="en-US" sz="1200" dirty="0"/>
            </a:br>
            <a:r>
              <a:rPr lang="en-US" sz="1200" dirty="0">
                <a:solidFill>
                  <a:schemeClr val="accent2"/>
                </a:solidFill>
              </a:rPr>
              <a:t>2:00 to 4:00 – Library</a:t>
            </a:r>
            <a:r>
              <a:rPr lang="en-US" sz="1200" dirty="0"/>
              <a:t/>
            </a:r>
            <a:br>
              <a:rPr lang="en-US" sz="1200" dirty="0"/>
            </a:br>
            <a:r>
              <a:rPr lang="en-US" sz="1200" dirty="0"/>
              <a:t>4:00 to 9:00 – Work</a:t>
            </a:r>
            <a:br>
              <a:rPr lang="en-US" sz="1200" dirty="0"/>
            </a:br>
            <a:r>
              <a:rPr lang="en-US" sz="1200" dirty="0"/>
              <a:t>9:00 to 11:00 – Home; Relax</a:t>
            </a:r>
            <a:br>
              <a:rPr lang="en-US" sz="1200" dirty="0"/>
            </a:br>
            <a:r>
              <a:rPr lang="en-US" sz="1200" dirty="0"/>
              <a:t>11:00 – Sleep</a:t>
            </a:r>
            <a:r>
              <a:rPr lang="en-US" dirty="0"/>
              <a:t/>
            </a:r>
            <a:br>
              <a:rPr lang="en-US" dirty="0"/>
            </a:br>
            <a:endParaRPr lang="en-US" dirty="0"/>
          </a:p>
        </p:txBody>
      </p:sp>
      <p:sp>
        <p:nvSpPr>
          <p:cNvPr id="10" name="TextBox 9"/>
          <p:cNvSpPr txBox="1"/>
          <p:nvPr/>
        </p:nvSpPr>
        <p:spPr>
          <a:xfrm>
            <a:off x="2971800" y="2590800"/>
            <a:ext cx="2819400" cy="2523768"/>
          </a:xfrm>
          <a:prstGeom prst="rect">
            <a:avLst/>
          </a:prstGeom>
          <a:noFill/>
        </p:spPr>
        <p:txBody>
          <a:bodyPr wrap="square" rtlCol="0">
            <a:spAutoFit/>
          </a:bodyPr>
          <a:lstStyle/>
          <a:p>
            <a:pPr algn="ctr"/>
            <a:r>
              <a:rPr lang="en-US" sz="1400" b="1" dirty="0">
                <a:solidFill>
                  <a:schemeClr val="accent1">
                    <a:lumMod val="75000"/>
                  </a:schemeClr>
                </a:solidFill>
              </a:rPr>
              <a:t>Diary 2</a:t>
            </a:r>
            <a:r>
              <a:rPr lang="en-US" sz="1200" dirty="0"/>
              <a:t/>
            </a:r>
            <a:br>
              <a:rPr lang="en-US" sz="1200" dirty="0"/>
            </a:br>
            <a:r>
              <a:rPr lang="en-US" sz="1200" dirty="0"/>
              <a:t>6:30 to 6:45– Wake up</a:t>
            </a:r>
            <a:br>
              <a:rPr lang="en-US" sz="1200" dirty="0"/>
            </a:br>
            <a:r>
              <a:rPr lang="en-US" sz="1200" dirty="0"/>
              <a:t>6:45 to 7:45 – Gym</a:t>
            </a:r>
            <a:br>
              <a:rPr lang="en-US" sz="1200" dirty="0"/>
            </a:br>
            <a:r>
              <a:rPr lang="en-US" sz="1200" dirty="0"/>
              <a:t>7:45 to 8:30 – Breakfast</a:t>
            </a:r>
            <a:br>
              <a:rPr lang="en-US" sz="1200" dirty="0"/>
            </a:br>
            <a:r>
              <a:rPr lang="en-US" sz="1200" dirty="0"/>
              <a:t>8:30 to 10:00 – Shower get ready</a:t>
            </a:r>
            <a:br>
              <a:rPr lang="en-US" sz="1200" dirty="0"/>
            </a:br>
            <a:r>
              <a:rPr lang="en-US" sz="1200" dirty="0"/>
              <a:t>10:00 to 11:00 – Homework in room</a:t>
            </a:r>
            <a:br>
              <a:rPr lang="en-US" sz="1200" dirty="0"/>
            </a:br>
            <a:r>
              <a:rPr lang="en-US" sz="1200" dirty="0"/>
              <a:t>11:00 to 1:00 – Class</a:t>
            </a:r>
            <a:br>
              <a:rPr lang="en-US" sz="1200" dirty="0"/>
            </a:br>
            <a:r>
              <a:rPr lang="en-US" sz="1200" dirty="0"/>
              <a:t>1:00 to 2:00 – Lunch</a:t>
            </a:r>
            <a:br>
              <a:rPr lang="en-US" sz="1200" dirty="0"/>
            </a:br>
            <a:r>
              <a:rPr lang="en-US" sz="1200" dirty="0"/>
              <a:t>2:00 to 5:00 – Class</a:t>
            </a:r>
            <a:br>
              <a:rPr lang="en-US" sz="1200" dirty="0"/>
            </a:br>
            <a:r>
              <a:rPr lang="en-US" sz="1200" dirty="0"/>
              <a:t>5:00 to 6:00 – Dinner</a:t>
            </a:r>
            <a:br>
              <a:rPr lang="en-US" sz="1200" dirty="0"/>
            </a:br>
            <a:r>
              <a:rPr lang="en-US" sz="1200" dirty="0">
                <a:solidFill>
                  <a:schemeClr val="accent2"/>
                </a:solidFill>
              </a:rPr>
              <a:t>6:00 to 8:00 – Library</a:t>
            </a:r>
            <a:r>
              <a:rPr lang="en-US" sz="1200" dirty="0"/>
              <a:t/>
            </a:r>
            <a:br>
              <a:rPr lang="en-US" sz="1200" dirty="0"/>
            </a:br>
            <a:r>
              <a:rPr lang="en-US" sz="1200" dirty="0"/>
              <a:t>8:00 to 11:00 – Relax</a:t>
            </a:r>
            <a:br>
              <a:rPr lang="en-US" sz="1200" dirty="0"/>
            </a:br>
            <a:r>
              <a:rPr lang="en-US" sz="1200" dirty="0"/>
              <a:t>11:00 – Bed</a:t>
            </a:r>
          </a:p>
        </p:txBody>
      </p:sp>
      <p:sp>
        <p:nvSpPr>
          <p:cNvPr id="11" name="TextBox 10"/>
          <p:cNvSpPr txBox="1"/>
          <p:nvPr/>
        </p:nvSpPr>
        <p:spPr>
          <a:xfrm>
            <a:off x="1219200" y="3886200"/>
            <a:ext cx="2286000" cy="2523768"/>
          </a:xfrm>
          <a:prstGeom prst="rect">
            <a:avLst/>
          </a:prstGeom>
          <a:noFill/>
        </p:spPr>
        <p:txBody>
          <a:bodyPr wrap="square" rtlCol="0">
            <a:spAutoFit/>
          </a:bodyPr>
          <a:lstStyle/>
          <a:p>
            <a:pPr algn="ctr"/>
            <a:r>
              <a:rPr lang="en-US" sz="1400" b="1" dirty="0">
                <a:solidFill>
                  <a:schemeClr val="accent1">
                    <a:lumMod val="75000"/>
                  </a:schemeClr>
                </a:solidFill>
              </a:rPr>
              <a:t>Diary </a:t>
            </a:r>
            <a:r>
              <a:rPr lang="en-US" sz="1400" b="1" dirty="0" smtClean="0">
                <a:solidFill>
                  <a:schemeClr val="accent1">
                    <a:lumMod val="75000"/>
                  </a:schemeClr>
                </a:solidFill>
              </a:rPr>
              <a:t>3</a:t>
            </a:r>
            <a:r>
              <a:rPr lang="en-US" sz="1200" dirty="0"/>
              <a:t/>
            </a:r>
            <a:br>
              <a:rPr lang="en-US" sz="1200" dirty="0"/>
            </a:br>
            <a:r>
              <a:rPr lang="en-US" sz="1200" dirty="0"/>
              <a:t>9:00 to 9:30 – Wake up</a:t>
            </a:r>
            <a:br>
              <a:rPr lang="en-US" sz="1200" dirty="0"/>
            </a:br>
            <a:r>
              <a:rPr lang="en-US" sz="1200" dirty="0"/>
              <a:t>9:30 to 11:00 – School work</a:t>
            </a:r>
            <a:br>
              <a:rPr lang="en-US" sz="1200" dirty="0"/>
            </a:br>
            <a:r>
              <a:rPr lang="en-US" sz="1200" dirty="0"/>
              <a:t>11:00 to 11:30 – Lunch</a:t>
            </a:r>
            <a:br>
              <a:rPr lang="en-US" sz="1200" dirty="0"/>
            </a:br>
            <a:r>
              <a:rPr lang="en-US" sz="1200" dirty="0">
                <a:solidFill>
                  <a:schemeClr val="accent2"/>
                </a:solidFill>
              </a:rPr>
              <a:t>11:30 to 12:45 – Library</a:t>
            </a:r>
            <a:r>
              <a:rPr lang="en-US" sz="1200" dirty="0"/>
              <a:t/>
            </a:r>
            <a:br>
              <a:rPr lang="en-US" sz="1200" dirty="0"/>
            </a:br>
            <a:r>
              <a:rPr lang="en-US" sz="1200" dirty="0"/>
              <a:t>1:00 to 1:50 – Class</a:t>
            </a:r>
            <a:br>
              <a:rPr lang="en-US" sz="1200" dirty="0"/>
            </a:br>
            <a:r>
              <a:rPr lang="en-US" sz="1200" dirty="0">
                <a:solidFill>
                  <a:schemeClr val="accent2"/>
                </a:solidFill>
              </a:rPr>
              <a:t>1:50 to 3:00 – Library</a:t>
            </a:r>
            <a:r>
              <a:rPr lang="en-US" sz="1200" dirty="0"/>
              <a:t/>
            </a:r>
            <a:br>
              <a:rPr lang="en-US" sz="1200" dirty="0"/>
            </a:br>
            <a:r>
              <a:rPr lang="en-US" sz="1200" dirty="0"/>
              <a:t>3:00 to 4:15 – Class</a:t>
            </a:r>
            <a:br>
              <a:rPr lang="en-US" sz="1200" dirty="0"/>
            </a:br>
            <a:r>
              <a:rPr lang="en-US" sz="1200" dirty="0"/>
              <a:t>4:15 to 5:00 – Dinner</a:t>
            </a:r>
            <a:br>
              <a:rPr lang="en-US" sz="1200" dirty="0"/>
            </a:br>
            <a:r>
              <a:rPr lang="en-US" sz="1200" dirty="0"/>
              <a:t>5:00 to 6:00 – Gym</a:t>
            </a:r>
            <a:br>
              <a:rPr lang="en-US" sz="1200" dirty="0"/>
            </a:br>
            <a:r>
              <a:rPr lang="en-US" sz="1200" dirty="0">
                <a:solidFill>
                  <a:schemeClr val="accent2"/>
                </a:solidFill>
              </a:rPr>
              <a:t>6:00 to 9:00 – Library</a:t>
            </a:r>
            <a:r>
              <a:rPr lang="en-US" sz="1200" dirty="0"/>
              <a:t/>
            </a:r>
            <a:br>
              <a:rPr lang="en-US" sz="1200" dirty="0"/>
            </a:br>
            <a:r>
              <a:rPr lang="en-US" sz="1200" dirty="0"/>
              <a:t>9:00pm to 2:00am - Relax</a:t>
            </a:r>
            <a:br>
              <a:rPr lang="en-US" sz="1200" dirty="0"/>
            </a:br>
            <a:r>
              <a:rPr lang="en-US" sz="1200" dirty="0"/>
              <a:t>2:00am – Bed</a:t>
            </a: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470" y="4876800"/>
            <a:ext cx="1600830" cy="1746360"/>
          </a:xfrm>
          <a:prstGeom prst="rect">
            <a:avLst/>
          </a:prstGeo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495800" cy="1285526"/>
          </a:xfrm>
        </p:spPr>
        <p:txBody>
          <a:bodyPr>
            <a:normAutofit fontScale="90000"/>
          </a:bodyPr>
          <a:lstStyle/>
          <a:p>
            <a:r>
              <a:rPr lang="en-US" dirty="0" smtClean="0"/>
              <a:t>Collected Data</a:t>
            </a:r>
            <a:endParaRPr lang="en-US" dirty="0"/>
          </a:p>
        </p:txBody>
      </p:sp>
      <p:pic>
        <p:nvPicPr>
          <p:cNvPr id="4" name="Content Placeholder 3" descr="IMG_2643.JPG"/>
          <p:cNvPicPr>
            <a:picLocks noGrp="1" noChangeAspect="1"/>
          </p:cNvPicPr>
          <p:nvPr>
            <p:ph idx="1"/>
          </p:nvPr>
        </p:nvPicPr>
        <p:blipFill>
          <a:blip r:embed="rId3" cstate="print"/>
          <a:stretch>
            <a:fillRect/>
          </a:stretch>
        </p:blipFill>
        <p:spPr>
          <a:xfrm>
            <a:off x="4953000" y="152400"/>
            <a:ext cx="3744978" cy="2797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IMG_2645.JPG"/>
          <p:cNvPicPr>
            <a:picLocks noChangeAspect="1"/>
          </p:cNvPicPr>
          <p:nvPr/>
        </p:nvPicPr>
        <p:blipFill>
          <a:blip r:embed="rId4" cstate="print"/>
          <a:stretch>
            <a:fillRect/>
          </a:stretch>
        </p:blipFill>
        <p:spPr>
          <a:xfrm>
            <a:off x="6781800" y="2133600"/>
            <a:ext cx="2180166" cy="2918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44.JPG"/>
          <p:cNvPicPr>
            <a:picLocks noChangeAspect="1"/>
          </p:cNvPicPr>
          <p:nvPr/>
        </p:nvPicPr>
        <p:blipFill>
          <a:blip r:embed="rId5" cstate="print"/>
          <a:stretch>
            <a:fillRect/>
          </a:stretch>
        </p:blipFill>
        <p:spPr>
          <a:xfrm>
            <a:off x="4648200" y="4114800"/>
            <a:ext cx="3352800" cy="25042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p:cNvSpPr txBox="1"/>
          <p:nvPr/>
        </p:nvSpPr>
        <p:spPr>
          <a:xfrm>
            <a:off x="152400" y="1676400"/>
            <a:ext cx="4648200" cy="4493538"/>
          </a:xfrm>
          <a:prstGeom prst="rect">
            <a:avLst/>
          </a:prstGeom>
          <a:noFill/>
        </p:spPr>
        <p:txBody>
          <a:bodyPr wrap="square" rtlCol="0">
            <a:spAutoFit/>
          </a:bodyPr>
          <a:lstStyle/>
          <a:p>
            <a:pPr algn="ctr"/>
            <a:r>
              <a:rPr lang="en-US" sz="2000" b="1" dirty="0" smtClean="0"/>
              <a:t>What does the library have to offer?</a:t>
            </a:r>
          </a:p>
          <a:p>
            <a:pPr algn="ctr">
              <a:buFont typeface="Arial" pitchFamily="34" charset="0"/>
              <a:buChar char="•"/>
            </a:pPr>
            <a:r>
              <a:rPr lang="en-US" dirty="0" smtClean="0"/>
              <a:t>Computers</a:t>
            </a:r>
          </a:p>
          <a:p>
            <a:pPr algn="ctr"/>
            <a:endParaRPr lang="en-US" dirty="0" smtClean="0"/>
          </a:p>
          <a:p>
            <a:pPr algn="ctr">
              <a:buFont typeface="Arial" pitchFamily="34" charset="0"/>
              <a:buChar char="•"/>
            </a:pPr>
            <a:r>
              <a:rPr lang="en-US" dirty="0" smtClean="0"/>
              <a:t>Printing/Photo-copying </a:t>
            </a:r>
          </a:p>
          <a:p>
            <a:pPr algn="ctr"/>
            <a:endParaRPr lang="en-US" dirty="0" smtClean="0"/>
          </a:p>
          <a:p>
            <a:pPr algn="ctr">
              <a:buFont typeface="Arial" pitchFamily="34" charset="0"/>
              <a:buChar char="•"/>
            </a:pPr>
            <a:r>
              <a:rPr lang="en-US" dirty="0" smtClean="0"/>
              <a:t>Books/Periodicals/Magazines</a:t>
            </a:r>
          </a:p>
          <a:p>
            <a:pPr algn="ctr"/>
            <a:endParaRPr lang="en-US" dirty="0" smtClean="0"/>
          </a:p>
          <a:p>
            <a:pPr algn="ctr">
              <a:buFont typeface="Arial" pitchFamily="34" charset="0"/>
              <a:buChar char="•"/>
            </a:pPr>
            <a:r>
              <a:rPr lang="en-US" dirty="0" smtClean="0"/>
              <a:t>Group Study Rooms</a:t>
            </a:r>
          </a:p>
          <a:p>
            <a:pPr algn="ctr"/>
            <a:endParaRPr lang="en-US" dirty="0" smtClean="0"/>
          </a:p>
          <a:p>
            <a:pPr algn="ctr">
              <a:buFont typeface="Arial" pitchFamily="34" charset="0"/>
              <a:buChar char="•"/>
            </a:pPr>
            <a:r>
              <a:rPr lang="en-US" dirty="0" smtClean="0"/>
              <a:t>Personal Cubbies</a:t>
            </a:r>
          </a:p>
          <a:p>
            <a:pPr algn="ctr"/>
            <a:endParaRPr lang="en-US" dirty="0" smtClean="0"/>
          </a:p>
          <a:p>
            <a:pPr algn="ctr">
              <a:buFont typeface="Arial" pitchFamily="34" charset="0"/>
              <a:buChar char="•"/>
            </a:pPr>
            <a:r>
              <a:rPr lang="en-US" dirty="0" smtClean="0"/>
              <a:t>Librarian </a:t>
            </a:r>
          </a:p>
          <a:p>
            <a:pPr algn="ctr"/>
            <a:endParaRPr lang="en-US" dirty="0" smtClean="0"/>
          </a:p>
          <a:p>
            <a:pPr algn="ctr">
              <a:buFont typeface="Arial" pitchFamily="34" charset="0"/>
              <a:buChar char="•"/>
            </a:pPr>
            <a:r>
              <a:rPr lang="en-US" dirty="0" smtClean="0"/>
              <a:t>Quiet Atmosphere</a:t>
            </a:r>
          </a:p>
          <a:p>
            <a:pPr algn="ctr"/>
            <a:endParaRPr lang="en-US" sz="1400" dirty="0" smtClean="0"/>
          </a:p>
          <a:p>
            <a:endParaRPr lang="en-US" dirty="0"/>
          </a:p>
        </p:txBody>
      </p:sp>
      <p:sp>
        <p:nvSpPr>
          <p:cNvPr id="8" name="TextBox 7"/>
          <p:cNvSpPr txBox="1"/>
          <p:nvPr/>
        </p:nvSpPr>
        <p:spPr>
          <a:xfrm>
            <a:off x="304800" y="914400"/>
            <a:ext cx="4191000" cy="369332"/>
          </a:xfrm>
          <a:prstGeom prst="rect">
            <a:avLst/>
          </a:prstGeom>
          <a:noFill/>
        </p:spPr>
        <p:txBody>
          <a:bodyPr wrap="square" rtlCol="0">
            <a:spAutoFit/>
          </a:bodyPr>
          <a:lstStyle/>
          <a:p>
            <a:pPr algn="ctr"/>
            <a:r>
              <a:rPr lang="en-US" dirty="0" smtClean="0"/>
              <a:t>Bloomsburg Library Continued</a:t>
            </a:r>
            <a:endParaRPr 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After checking out the Library I decided to go straight to the students to figure out their study preferences.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00600" cy="1399032"/>
          </a:xfrm>
        </p:spPr>
        <p:txBody>
          <a:bodyPr/>
          <a:lstStyle/>
          <a:p>
            <a:r>
              <a:rPr lang="en-US" dirty="0" smtClean="0"/>
              <a:t>Collected Data</a:t>
            </a:r>
            <a:endParaRPr lang="en-US" dirty="0"/>
          </a:p>
        </p:txBody>
      </p:sp>
      <p:sp>
        <p:nvSpPr>
          <p:cNvPr id="9" name="Content Placeholder 8"/>
          <p:cNvSpPr>
            <a:spLocks noGrp="1"/>
          </p:cNvSpPr>
          <p:nvPr>
            <p:ph idx="1"/>
          </p:nvPr>
        </p:nvSpPr>
        <p:spPr>
          <a:xfrm>
            <a:off x="228600" y="1066800"/>
            <a:ext cx="2590800" cy="860392"/>
          </a:xfrm>
        </p:spPr>
        <p:txBody>
          <a:bodyPr>
            <a:normAutofit/>
          </a:bodyPr>
          <a:lstStyle/>
          <a:p>
            <a:r>
              <a:rPr lang="en-US" dirty="0" smtClean="0"/>
              <a:t>Interviews </a:t>
            </a:r>
            <a:endParaRPr lang="en-US" dirty="0"/>
          </a:p>
        </p:txBody>
      </p:sp>
      <p:graphicFrame>
        <p:nvGraphicFramePr>
          <p:cNvPr id="11" name="Content Placeholder 4"/>
          <p:cNvGraphicFramePr>
            <a:graphicFrameLocks/>
          </p:cNvGraphicFramePr>
          <p:nvPr/>
        </p:nvGraphicFramePr>
        <p:xfrm>
          <a:off x="4114800" y="1066800"/>
          <a:ext cx="5029200" cy="3886200"/>
        </p:xfrm>
        <a:graphic>
          <a:graphicData uri="http://schemas.openxmlformats.org/drawingml/2006/chart">
            <c:chart xmlns:c="http://schemas.openxmlformats.org/drawingml/2006/chart" xmlns:r="http://schemas.openxmlformats.org/officeDocument/2006/relationships" r:id="rId2"/>
          </a:graphicData>
        </a:graphic>
      </p:graphicFrame>
      <p:pic>
        <p:nvPicPr>
          <p:cNvPr id="13" name="Picture 12" descr="IMG_2693.JPG"/>
          <p:cNvPicPr>
            <a:picLocks noChangeAspect="1"/>
          </p:cNvPicPr>
          <p:nvPr/>
        </p:nvPicPr>
        <p:blipFill>
          <a:blip r:embed="rId3" cstate="print"/>
          <a:srcRect t="17645" r="35833" b="13182"/>
          <a:stretch>
            <a:fillRect/>
          </a:stretch>
        </p:blipFill>
        <p:spPr>
          <a:xfrm rot="5400000">
            <a:off x="268544" y="2246057"/>
            <a:ext cx="3501513"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IMG_2691.JPG"/>
          <p:cNvPicPr>
            <a:picLocks noChangeAspect="1"/>
          </p:cNvPicPr>
          <p:nvPr/>
        </p:nvPicPr>
        <p:blipFill>
          <a:blip r:embed="rId4" cstate="print"/>
          <a:stretch>
            <a:fillRect/>
          </a:stretch>
        </p:blipFill>
        <p:spPr>
          <a:xfrm>
            <a:off x="2895600" y="4572000"/>
            <a:ext cx="2743200" cy="20489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TextBox 13"/>
          <p:cNvSpPr txBox="1"/>
          <p:nvPr/>
        </p:nvSpPr>
        <p:spPr>
          <a:xfrm>
            <a:off x="5943600" y="5334000"/>
            <a:ext cx="2819400" cy="923330"/>
          </a:xfrm>
          <a:prstGeom prst="rect">
            <a:avLst/>
          </a:prstGeom>
          <a:noFill/>
        </p:spPr>
        <p:txBody>
          <a:bodyPr wrap="square" rtlCol="0">
            <a:spAutoFit/>
          </a:bodyPr>
          <a:lstStyle/>
          <a:p>
            <a:r>
              <a:rPr lang="en-US" dirty="0" smtClean="0"/>
              <a:t>*Majority of people prefer to study in their own private space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1054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3124200" cy="784192"/>
          </a:xfrm>
        </p:spPr>
        <p:txBody>
          <a:bodyPr/>
          <a:lstStyle/>
          <a:p>
            <a:r>
              <a:rPr lang="en-US" dirty="0" smtClean="0"/>
              <a:t>Interviews</a:t>
            </a:r>
            <a:endParaRPr lang="en-US" dirty="0"/>
          </a:p>
        </p:txBody>
      </p:sp>
      <p:graphicFrame>
        <p:nvGraphicFramePr>
          <p:cNvPr id="4" name="Chart 3"/>
          <p:cNvGraphicFramePr/>
          <p:nvPr/>
        </p:nvGraphicFramePr>
        <p:xfrm>
          <a:off x="228600" y="2514600"/>
          <a:ext cx="6248400" cy="41148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IMG_2690.JPG"/>
          <p:cNvPicPr>
            <a:picLocks noChangeAspect="1"/>
          </p:cNvPicPr>
          <p:nvPr/>
        </p:nvPicPr>
        <p:blipFill>
          <a:blip r:embed="rId3" cstate="print"/>
          <a:stretch>
            <a:fillRect/>
          </a:stretch>
        </p:blipFill>
        <p:spPr>
          <a:xfrm>
            <a:off x="5181600" y="304800"/>
            <a:ext cx="3538544" cy="2123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934200" y="3733800"/>
            <a:ext cx="1905000" cy="2031325"/>
          </a:xfrm>
          <a:prstGeom prst="rect">
            <a:avLst/>
          </a:prstGeom>
          <a:noFill/>
        </p:spPr>
        <p:txBody>
          <a:bodyPr wrap="square" rtlCol="0">
            <a:spAutoFit/>
          </a:bodyPr>
          <a:lstStyle/>
          <a:p>
            <a:pPr algn="ctr"/>
            <a:r>
              <a:rPr lang="en-US" dirty="0" smtClean="0"/>
              <a:t>*Majority of students spend around 4 hours a day completing school work or studying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724400" cy="1219200"/>
          </a:xfrm>
        </p:spPr>
        <p:txBody>
          <a:bodyPr/>
          <a:lstStyle/>
          <a:p>
            <a:r>
              <a:rPr lang="en-US" dirty="0" smtClean="0"/>
              <a:t>Collected Data</a:t>
            </a:r>
            <a:endParaRPr lang="en-US" dirty="0"/>
          </a:p>
        </p:txBody>
      </p:sp>
      <p:sp>
        <p:nvSpPr>
          <p:cNvPr id="3" name="Content Placeholder 2"/>
          <p:cNvSpPr>
            <a:spLocks noGrp="1"/>
          </p:cNvSpPr>
          <p:nvPr>
            <p:ph idx="1"/>
          </p:nvPr>
        </p:nvSpPr>
        <p:spPr>
          <a:xfrm>
            <a:off x="228600" y="838200"/>
            <a:ext cx="2590800" cy="860392"/>
          </a:xfrm>
        </p:spPr>
        <p:txBody>
          <a:bodyPr/>
          <a:lstStyle/>
          <a:p>
            <a:r>
              <a:rPr lang="en-US" dirty="0" smtClean="0"/>
              <a:t>Interviews</a:t>
            </a:r>
          </a:p>
          <a:p>
            <a:pPr>
              <a:buNone/>
            </a:pPr>
            <a:endParaRPr lang="en-US" dirty="0"/>
          </a:p>
        </p:txBody>
      </p:sp>
      <p:graphicFrame>
        <p:nvGraphicFramePr>
          <p:cNvPr id="9" name="Chart 8"/>
          <p:cNvGraphicFramePr/>
          <p:nvPr/>
        </p:nvGraphicFramePr>
        <p:xfrm>
          <a:off x="3048000" y="990600"/>
          <a:ext cx="6096000" cy="4064000"/>
        </p:xfrm>
        <a:graphic>
          <a:graphicData uri="http://schemas.openxmlformats.org/drawingml/2006/chart">
            <c:chart xmlns:c="http://schemas.openxmlformats.org/drawingml/2006/chart" xmlns:r="http://schemas.openxmlformats.org/officeDocument/2006/relationships" r:id="rId2"/>
          </a:graphicData>
        </a:graphic>
      </p:graphicFrame>
      <p:pic>
        <p:nvPicPr>
          <p:cNvPr id="12" name="Picture 11" descr="IMG_1773.JPG"/>
          <p:cNvPicPr>
            <a:picLocks noChangeAspect="1"/>
          </p:cNvPicPr>
          <p:nvPr/>
        </p:nvPicPr>
        <p:blipFill>
          <a:blip r:embed="rId3" cstate="print"/>
          <a:stretch>
            <a:fillRect/>
          </a:stretch>
        </p:blipFill>
        <p:spPr>
          <a:xfrm rot="5400000">
            <a:off x="-148307" y="2434306"/>
            <a:ext cx="4182812" cy="3124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648200" cy="875506"/>
          </a:xfrm>
        </p:spPr>
        <p:txBody>
          <a:bodyPr>
            <a:normAutofit fontScale="90000"/>
          </a:bodyPr>
          <a:lstStyle/>
          <a:p>
            <a:r>
              <a:rPr lang="en-US" dirty="0" smtClean="0"/>
              <a:t>Collected Data</a:t>
            </a:r>
            <a:endParaRPr lang="en-US" dirty="0"/>
          </a:p>
        </p:txBody>
      </p:sp>
      <p:sp>
        <p:nvSpPr>
          <p:cNvPr id="3" name="Content Placeholder 2"/>
          <p:cNvSpPr>
            <a:spLocks noGrp="1"/>
          </p:cNvSpPr>
          <p:nvPr>
            <p:ph idx="1"/>
          </p:nvPr>
        </p:nvSpPr>
        <p:spPr>
          <a:xfrm>
            <a:off x="0" y="685800"/>
            <a:ext cx="3276600" cy="784192"/>
          </a:xfrm>
        </p:spPr>
        <p:txBody>
          <a:bodyPr/>
          <a:lstStyle/>
          <a:p>
            <a:r>
              <a:rPr lang="en-US" dirty="0" smtClean="0"/>
              <a:t>Interviews</a:t>
            </a:r>
            <a:endParaRPr lang="en-US" dirty="0"/>
          </a:p>
        </p:txBody>
      </p:sp>
      <p:sp>
        <p:nvSpPr>
          <p:cNvPr id="4" name="TextBox 3"/>
          <p:cNvSpPr txBox="1"/>
          <p:nvPr/>
        </p:nvSpPr>
        <p:spPr>
          <a:xfrm>
            <a:off x="1066800" y="1219200"/>
            <a:ext cx="6781800" cy="461665"/>
          </a:xfrm>
          <a:prstGeom prst="rect">
            <a:avLst/>
          </a:prstGeom>
          <a:noFill/>
        </p:spPr>
        <p:txBody>
          <a:bodyPr wrap="square" rtlCol="0">
            <a:spAutoFit/>
          </a:bodyPr>
          <a:lstStyle/>
          <a:p>
            <a:pPr algn="ctr"/>
            <a:r>
              <a:rPr lang="en-US" sz="2400" b="1" dirty="0" smtClean="0"/>
              <a:t>What are some ways you study?</a:t>
            </a:r>
            <a:endParaRPr lang="en-US" sz="2400" b="1" dirty="0"/>
          </a:p>
        </p:txBody>
      </p:sp>
      <p:sp>
        <p:nvSpPr>
          <p:cNvPr id="5" name="TextBox 4"/>
          <p:cNvSpPr txBox="1"/>
          <p:nvPr/>
        </p:nvSpPr>
        <p:spPr>
          <a:xfrm>
            <a:off x="685800" y="2362200"/>
            <a:ext cx="2057400" cy="369332"/>
          </a:xfrm>
          <a:prstGeom prst="rect">
            <a:avLst/>
          </a:prstGeom>
          <a:noFill/>
        </p:spPr>
        <p:txBody>
          <a:bodyPr wrap="square" rtlCol="0">
            <a:spAutoFit/>
          </a:bodyPr>
          <a:lstStyle/>
          <a:p>
            <a:r>
              <a:rPr lang="en-US" dirty="0" smtClean="0"/>
              <a:t>Flash Cards</a:t>
            </a:r>
            <a:endParaRPr lang="en-US" dirty="0"/>
          </a:p>
        </p:txBody>
      </p:sp>
      <p:sp>
        <p:nvSpPr>
          <p:cNvPr id="6" name="TextBox 5"/>
          <p:cNvSpPr txBox="1"/>
          <p:nvPr/>
        </p:nvSpPr>
        <p:spPr>
          <a:xfrm>
            <a:off x="2819400" y="2819400"/>
            <a:ext cx="1600200" cy="369332"/>
          </a:xfrm>
          <a:prstGeom prst="rect">
            <a:avLst/>
          </a:prstGeom>
          <a:noFill/>
        </p:spPr>
        <p:txBody>
          <a:bodyPr wrap="square" rtlCol="0">
            <a:spAutoFit/>
          </a:bodyPr>
          <a:lstStyle/>
          <a:p>
            <a:r>
              <a:rPr lang="en-US" dirty="0" smtClean="0"/>
              <a:t>Power Points </a:t>
            </a:r>
            <a:endParaRPr lang="en-US" dirty="0"/>
          </a:p>
        </p:txBody>
      </p:sp>
      <p:sp>
        <p:nvSpPr>
          <p:cNvPr id="7" name="TextBox 6"/>
          <p:cNvSpPr txBox="1"/>
          <p:nvPr/>
        </p:nvSpPr>
        <p:spPr>
          <a:xfrm>
            <a:off x="2819400" y="1905000"/>
            <a:ext cx="2133600" cy="369332"/>
          </a:xfrm>
          <a:prstGeom prst="rect">
            <a:avLst/>
          </a:prstGeom>
          <a:noFill/>
        </p:spPr>
        <p:txBody>
          <a:bodyPr wrap="square" rtlCol="0">
            <a:spAutoFit/>
          </a:bodyPr>
          <a:lstStyle/>
          <a:p>
            <a:r>
              <a:rPr lang="en-US" dirty="0" smtClean="0"/>
              <a:t>Study Guides</a:t>
            </a:r>
            <a:endParaRPr lang="en-US" dirty="0"/>
          </a:p>
        </p:txBody>
      </p:sp>
      <p:sp>
        <p:nvSpPr>
          <p:cNvPr id="8" name="TextBox 7"/>
          <p:cNvSpPr txBox="1"/>
          <p:nvPr/>
        </p:nvSpPr>
        <p:spPr>
          <a:xfrm>
            <a:off x="5029200" y="2667000"/>
            <a:ext cx="2286000" cy="369332"/>
          </a:xfrm>
          <a:prstGeom prst="rect">
            <a:avLst/>
          </a:prstGeom>
          <a:noFill/>
        </p:spPr>
        <p:txBody>
          <a:bodyPr wrap="square" rtlCol="0">
            <a:spAutoFit/>
          </a:bodyPr>
          <a:lstStyle/>
          <a:p>
            <a:r>
              <a:rPr lang="en-US" dirty="0" smtClean="0"/>
              <a:t>Rereading Notes</a:t>
            </a:r>
            <a:endParaRPr lang="en-US" dirty="0"/>
          </a:p>
        </p:txBody>
      </p:sp>
      <p:sp>
        <p:nvSpPr>
          <p:cNvPr id="9" name="TextBox 8"/>
          <p:cNvSpPr txBox="1"/>
          <p:nvPr/>
        </p:nvSpPr>
        <p:spPr>
          <a:xfrm>
            <a:off x="6172200" y="1905000"/>
            <a:ext cx="2590800" cy="369332"/>
          </a:xfrm>
          <a:prstGeom prst="rect">
            <a:avLst/>
          </a:prstGeom>
          <a:noFill/>
        </p:spPr>
        <p:txBody>
          <a:bodyPr wrap="square" rtlCol="0">
            <a:spAutoFit/>
          </a:bodyPr>
          <a:lstStyle/>
          <a:p>
            <a:r>
              <a:rPr lang="en-US" dirty="0" smtClean="0"/>
              <a:t>Practice Problems</a:t>
            </a:r>
            <a:endParaRPr lang="en-US" dirty="0"/>
          </a:p>
        </p:txBody>
      </p:sp>
      <p:sp>
        <p:nvSpPr>
          <p:cNvPr id="10" name="TextBox 9"/>
          <p:cNvSpPr txBox="1"/>
          <p:nvPr/>
        </p:nvSpPr>
        <p:spPr>
          <a:xfrm>
            <a:off x="6172200" y="3505200"/>
            <a:ext cx="2514600" cy="369332"/>
          </a:xfrm>
          <a:prstGeom prst="rect">
            <a:avLst/>
          </a:prstGeom>
          <a:noFill/>
        </p:spPr>
        <p:txBody>
          <a:bodyPr wrap="square" rtlCol="0">
            <a:spAutoFit/>
          </a:bodyPr>
          <a:lstStyle/>
          <a:p>
            <a:r>
              <a:rPr lang="en-US" dirty="0" smtClean="0"/>
              <a:t>Rereading the Book</a:t>
            </a:r>
            <a:endParaRPr lang="en-US" dirty="0"/>
          </a:p>
        </p:txBody>
      </p:sp>
      <p:sp>
        <p:nvSpPr>
          <p:cNvPr id="11" name="TextBox 10"/>
          <p:cNvSpPr txBox="1"/>
          <p:nvPr/>
        </p:nvSpPr>
        <p:spPr>
          <a:xfrm>
            <a:off x="1371600" y="5105400"/>
            <a:ext cx="1905000" cy="369332"/>
          </a:xfrm>
          <a:prstGeom prst="rect">
            <a:avLst/>
          </a:prstGeom>
          <a:noFill/>
        </p:spPr>
        <p:txBody>
          <a:bodyPr wrap="square" rtlCol="0">
            <a:spAutoFit/>
          </a:bodyPr>
          <a:lstStyle/>
          <a:p>
            <a:r>
              <a:rPr lang="en-US" dirty="0" smtClean="0"/>
              <a:t>Type up notes</a:t>
            </a:r>
            <a:endParaRPr lang="en-US" dirty="0"/>
          </a:p>
        </p:txBody>
      </p:sp>
      <p:sp>
        <p:nvSpPr>
          <p:cNvPr id="12" name="TextBox 11"/>
          <p:cNvSpPr txBox="1"/>
          <p:nvPr/>
        </p:nvSpPr>
        <p:spPr>
          <a:xfrm>
            <a:off x="6096000" y="4419600"/>
            <a:ext cx="2514600" cy="369332"/>
          </a:xfrm>
          <a:prstGeom prst="rect">
            <a:avLst/>
          </a:prstGeom>
          <a:noFill/>
        </p:spPr>
        <p:txBody>
          <a:bodyPr wrap="square" rtlCol="0">
            <a:spAutoFit/>
          </a:bodyPr>
          <a:lstStyle/>
          <a:p>
            <a:r>
              <a:rPr lang="en-US" dirty="0" smtClean="0"/>
              <a:t>Organizing Notes </a:t>
            </a:r>
            <a:endParaRPr lang="en-US" dirty="0"/>
          </a:p>
        </p:txBody>
      </p:sp>
      <p:sp>
        <p:nvSpPr>
          <p:cNvPr id="13" name="TextBox 12"/>
          <p:cNvSpPr txBox="1"/>
          <p:nvPr/>
        </p:nvSpPr>
        <p:spPr>
          <a:xfrm>
            <a:off x="2819400" y="3657600"/>
            <a:ext cx="2667000" cy="646331"/>
          </a:xfrm>
          <a:prstGeom prst="rect">
            <a:avLst/>
          </a:prstGeom>
          <a:noFill/>
        </p:spPr>
        <p:txBody>
          <a:bodyPr wrap="square" rtlCol="0">
            <a:spAutoFit/>
          </a:bodyPr>
          <a:lstStyle/>
          <a:p>
            <a:pPr algn="ctr"/>
            <a:r>
              <a:rPr lang="en-US" dirty="0" smtClean="0"/>
              <a:t>Make Slide Shows or Outlines</a:t>
            </a:r>
            <a:endParaRPr lang="en-US" dirty="0"/>
          </a:p>
        </p:txBody>
      </p:sp>
      <p:sp>
        <p:nvSpPr>
          <p:cNvPr id="15" name="TextBox 14"/>
          <p:cNvSpPr txBox="1"/>
          <p:nvPr/>
        </p:nvSpPr>
        <p:spPr>
          <a:xfrm>
            <a:off x="762000" y="3276600"/>
            <a:ext cx="1981200" cy="369332"/>
          </a:xfrm>
          <a:prstGeom prst="rect">
            <a:avLst/>
          </a:prstGeom>
          <a:noFill/>
        </p:spPr>
        <p:txBody>
          <a:bodyPr wrap="square" rtlCol="0">
            <a:spAutoFit/>
          </a:bodyPr>
          <a:lstStyle/>
          <a:p>
            <a:r>
              <a:rPr lang="en-US" dirty="0" smtClean="0"/>
              <a:t>Highlighting </a:t>
            </a:r>
            <a:endParaRPr lang="en-US" dirty="0"/>
          </a:p>
        </p:txBody>
      </p:sp>
      <p:sp>
        <p:nvSpPr>
          <p:cNvPr id="16" name="TextBox 15"/>
          <p:cNvSpPr txBox="1"/>
          <p:nvPr/>
        </p:nvSpPr>
        <p:spPr>
          <a:xfrm>
            <a:off x="457200" y="4267200"/>
            <a:ext cx="2286000" cy="369332"/>
          </a:xfrm>
          <a:prstGeom prst="rect">
            <a:avLst/>
          </a:prstGeom>
          <a:noFill/>
        </p:spPr>
        <p:txBody>
          <a:bodyPr wrap="square" rtlCol="0">
            <a:spAutoFit/>
          </a:bodyPr>
          <a:lstStyle/>
          <a:p>
            <a:r>
              <a:rPr lang="en-US" dirty="0" smtClean="0"/>
              <a:t>Memorization </a:t>
            </a:r>
            <a:endParaRPr lang="en-US" dirty="0"/>
          </a:p>
        </p:txBody>
      </p:sp>
      <p:sp>
        <p:nvSpPr>
          <p:cNvPr id="17" name="TextBox 16"/>
          <p:cNvSpPr txBox="1"/>
          <p:nvPr/>
        </p:nvSpPr>
        <p:spPr>
          <a:xfrm>
            <a:off x="3733800" y="5105400"/>
            <a:ext cx="2743200" cy="369332"/>
          </a:xfrm>
          <a:prstGeom prst="rect">
            <a:avLst/>
          </a:prstGeom>
          <a:noFill/>
        </p:spPr>
        <p:txBody>
          <a:bodyPr wrap="square" rtlCol="0">
            <a:spAutoFit/>
          </a:bodyPr>
          <a:lstStyle/>
          <a:p>
            <a:r>
              <a:rPr lang="en-US" dirty="0" smtClean="0"/>
              <a:t>Discussions with Peers</a:t>
            </a:r>
            <a:endParaRPr lang="en-US" dirty="0"/>
          </a:p>
        </p:txBody>
      </p:sp>
      <p:sp>
        <p:nvSpPr>
          <p:cNvPr id="18" name="TextBox 17"/>
          <p:cNvSpPr txBox="1"/>
          <p:nvPr/>
        </p:nvSpPr>
        <p:spPr>
          <a:xfrm>
            <a:off x="2819400" y="5867400"/>
            <a:ext cx="2514600" cy="369332"/>
          </a:xfrm>
          <a:prstGeom prst="rect">
            <a:avLst/>
          </a:prstGeom>
          <a:noFill/>
        </p:spPr>
        <p:txBody>
          <a:bodyPr wrap="square" rtlCol="0">
            <a:spAutoFit/>
          </a:bodyPr>
          <a:lstStyle/>
          <a:p>
            <a:r>
              <a:rPr lang="en-US" dirty="0" smtClean="0"/>
              <a:t>Reading the Book</a:t>
            </a:r>
            <a:endParaRPr lang="en-US" dirty="0"/>
          </a:p>
        </p:txBody>
      </p:sp>
      <p:sp>
        <p:nvSpPr>
          <p:cNvPr id="19" name="TextBox 18"/>
          <p:cNvSpPr txBox="1"/>
          <p:nvPr/>
        </p:nvSpPr>
        <p:spPr>
          <a:xfrm>
            <a:off x="5486400" y="5715000"/>
            <a:ext cx="3200400" cy="646331"/>
          </a:xfrm>
          <a:prstGeom prst="rect">
            <a:avLst/>
          </a:prstGeom>
          <a:noFill/>
        </p:spPr>
        <p:txBody>
          <a:bodyPr wrap="square" rtlCol="0">
            <a:spAutoFit/>
          </a:bodyPr>
          <a:lstStyle/>
          <a:p>
            <a:pPr algn="ctr"/>
            <a:r>
              <a:rPr lang="en-US" dirty="0" smtClean="0"/>
              <a:t>Doing the Questions at the end of the Chapter</a:t>
            </a:r>
            <a:endParaRPr lang="en-US" dirty="0"/>
          </a:p>
        </p:txBody>
      </p:sp>
      <p:sp>
        <p:nvSpPr>
          <p:cNvPr id="20" name="TextBox 19"/>
          <p:cNvSpPr txBox="1"/>
          <p:nvPr/>
        </p:nvSpPr>
        <p:spPr>
          <a:xfrm>
            <a:off x="533400" y="5867400"/>
            <a:ext cx="2286000" cy="369332"/>
          </a:xfrm>
          <a:prstGeom prst="rect">
            <a:avLst/>
          </a:prstGeom>
          <a:noFill/>
        </p:spPr>
        <p:txBody>
          <a:bodyPr wrap="square" rtlCol="0">
            <a:spAutoFit/>
          </a:bodyPr>
          <a:lstStyle/>
          <a:p>
            <a:r>
              <a:rPr lang="en-US" dirty="0" smtClean="0"/>
              <a:t>Look over Notes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While looking at my peers work I noticed some of the public places they observed mentioned students studying.</a:t>
            </a:r>
          </a:p>
          <a:p>
            <a:endParaRPr lang="en-US" dirty="0" smtClean="0"/>
          </a:p>
          <a:p>
            <a:r>
              <a:rPr lang="en-US" dirty="0" smtClean="0"/>
              <a:t>Let’s check out where else student’s study!</a:t>
            </a:r>
          </a:p>
          <a:p>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4876800" cy="936592"/>
          </a:xfrm>
        </p:spPr>
        <p:txBody>
          <a:bodyPr/>
          <a:lstStyle/>
          <a:p>
            <a:r>
              <a:rPr lang="en-US" dirty="0" smtClean="0"/>
              <a:t>Kehr Computer Lab</a:t>
            </a:r>
            <a:endParaRPr lang="en-US" dirty="0"/>
          </a:p>
        </p:txBody>
      </p:sp>
      <p:pic>
        <p:nvPicPr>
          <p:cNvPr id="4" name="Picture 4" descr="Captu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1846" y="1600201"/>
            <a:ext cx="3550127" cy="4572000"/>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52600" y="6324600"/>
            <a:ext cx="1828800" cy="369332"/>
          </a:xfrm>
          <a:prstGeom prst="rect">
            <a:avLst/>
          </a:prstGeom>
          <a:noFill/>
        </p:spPr>
        <p:txBody>
          <a:bodyPr wrap="square" rtlCol="0">
            <a:spAutoFit/>
          </a:bodyPr>
          <a:lstStyle/>
          <a:p>
            <a:r>
              <a:rPr lang="en-US" dirty="0" smtClean="0"/>
              <a:t>(Stover, 2011)</a:t>
            </a:r>
            <a:endParaRPr lang="en-US" dirty="0"/>
          </a:p>
        </p:txBody>
      </p:sp>
      <p:sp>
        <p:nvSpPr>
          <p:cNvPr id="6" name="Rectangle 5"/>
          <p:cNvSpPr/>
          <p:nvPr/>
        </p:nvSpPr>
        <p:spPr>
          <a:xfrm>
            <a:off x="4572000" y="1981200"/>
            <a:ext cx="4572000" cy="2031325"/>
          </a:xfrm>
          <a:prstGeom prst="rect">
            <a:avLst/>
          </a:prstGeom>
        </p:spPr>
        <p:txBody>
          <a:bodyPr>
            <a:spAutoFit/>
          </a:bodyPr>
          <a:lstStyle/>
          <a:p>
            <a:r>
              <a:rPr lang="en-US" dirty="0" smtClean="0"/>
              <a:t>“Bloomsburg students go to the Kehr Computer Lab to work on the computers, type schoolwork, use the internet, or check e-mails or even facebook. A lot of the students come to print papers or notes and PowerPoint slides from classes. “ – Sarah Stover</a:t>
            </a:r>
            <a:endParaRPr lang="en-US" dirty="0"/>
          </a:p>
        </p:txBody>
      </p:sp>
      <p:sp>
        <p:nvSpPr>
          <p:cNvPr id="7" name="TextBox 6"/>
          <p:cNvSpPr txBox="1"/>
          <p:nvPr/>
        </p:nvSpPr>
        <p:spPr>
          <a:xfrm>
            <a:off x="4648200" y="533400"/>
            <a:ext cx="4114800" cy="1200329"/>
          </a:xfrm>
          <a:prstGeom prst="rect">
            <a:avLst/>
          </a:prstGeom>
          <a:noFill/>
        </p:spPr>
        <p:txBody>
          <a:bodyPr wrap="square" rtlCol="0">
            <a:spAutoFit/>
          </a:bodyPr>
          <a:lstStyle/>
          <a:p>
            <a:r>
              <a:rPr lang="en-US" dirty="0" smtClean="0"/>
              <a:t>As I looked at the data Sarah collected I felt this was another place students would complete work or hang between classes.</a:t>
            </a:r>
            <a:endParaRPr lang="en-US" dirty="0"/>
          </a:p>
        </p:txBody>
      </p:sp>
      <p:sp>
        <p:nvSpPr>
          <p:cNvPr id="8" name="TextBox 7"/>
          <p:cNvSpPr txBox="1"/>
          <p:nvPr/>
        </p:nvSpPr>
        <p:spPr>
          <a:xfrm>
            <a:off x="4648200" y="4191000"/>
            <a:ext cx="4191000" cy="1200329"/>
          </a:xfrm>
          <a:prstGeom prst="rect">
            <a:avLst/>
          </a:prstGeom>
          <a:noFill/>
        </p:spPr>
        <p:txBody>
          <a:bodyPr wrap="square" rtlCol="0">
            <a:spAutoFit/>
          </a:bodyPr>
          <a:lstStyle/>
          <a:p>
            <a:r>
              <a:rPr lang="en-US" dirty="0" smtClean="0"/>
              <a:t>From reading all of Sarah’s findings you can see that students take advantage of the resources on campus. </a:t>
            </a:r>
            <a:endParaRPr lang="en-US" dirty="0"/>
          </a:p>
        </p:txBody>
      </p:sp>
      <p:cxnSp>
        <p:nvCxnSpPr>
          <p:cNvPr id="10" name="Straight Connector 9"/>
          <p:cNvCxnSpPr/>
          <p:nvPr/>
        </p:nvCxnSpPr>
        <p:spPr>
          <a:xfrm>
            <a:off x="5105400" y="5638800"/>
            <a:ext cx="3124200" cy="0"/>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105400" y="5715000"/>
            <a:ext cx="2895600" cy="923330"/>
          </a:xfrm>
          <a:prstGeom prst="rect">
            <a:avLst/>
          </a:prstGeom>
          <a:noFill/>
        </p:spPr>
        <p:txBody>
          <a:bodyPr wrap="square" rtlCol="0">
            <a:spAutoFit/>
          </a:bodyPr>
          <a:lstStyle/>
          <a:p>
            <a:pPr marL="342900" indent="-342900">
              <a:buFont typeface="+mj-lt"/>
              <a:buAutoNum type="arabicPeriod"/>
            </a:pPr>
            <a:r>
              <a:rPr lang="en-US" dirty="0" smtClean="0"/>
              <a:t>INtroduction</a:t>
            </a:r>
          </a:p>
          <a:p>
            <a:pPr marL="342900" indent="-342900">
              <a:buFont typeface="+mj-lt"/>
              <a:buAutoNum type="arabicPeriod"/>
            </a:pPr>
            <a:r>
              <a:rPr lang="en-US" dirty="0" smtClean="0"/>
              <a:t>INsert</a:t>
            </a:r>
          </a:p>
          <a:p>
            <a:pPr marL="342900" indent="-342900">
              <a:buFont typeface="+mj-lt"/>
              <a:buAutoNum type="arabicPeriod"/>
            </a:pPr>
            <a:r>
              <a:rPr lang="en-US" dirty="0" smtClean="0"/>
              <a:t>INterpret</a:t>
            </a:r>
            <a:endParaRPr lang="en-US" dirty="0"/>
          </a:p>
        </p:txBody>
      </p:sp>
      <p:sp>
        <p:nvSpPr>
          <p:cNvPr id="12" name="TextBox 11"/>
          <p:cNvSpPr txBox="1"/>
          <p:nvPr/>
        </p:nvSpPr>
        <p:spPr>
          <a:xfrm>
            <a:off x="8077200" y="1371600"/>
            <a:ext cx="228600" cy="276999"/>
          </a:xfrm>
          <a:prstGeom prst="rect">
            <a:avLst/>
          </a:prstGeom>
          <a:noFill/>
        </p:spPr>
        <p:txBody>
          <a:bodyPr wrap="square" rtlCol="0">
            <a:spAutoFit/>
          </a:bodyPr>
          <a:lstStyle/>
          <a:p>
            <a:r>
              <a:rPr lang="en-US" sz="1200" b="1" dirty="0" smtClean="0"/>
              <a:t>1</a:t>
            </a:r>
            <a:endParaRPr lang="en-US" sz="1200" b="1" dirty="0"/>
          </a:p>
        </p:txBody>
      </p:sp>
      <p:sp>
        <p:nvSpPr>
          <p:cNvPr id="13" name="TextBox 12"/>
          <p:cNvSpPr txBox="1"/>
          <p:nvPr/>
        </p:nvSpPr>
        <p:spPr>
          <a:xfrm>
            <a:off x="8534400" y="3581400"/>
            <a:ext cx="228600" cy="276999"/>
          </a:xfrm>
          <a:prstGeom prst="rect">
            <a:avLst/>
          </a:prstGeom>
          <a:noFill/>
        </p:spPr>
        <p:txBody>
          <a:bodyPr wrap="square" rtlCol="0">
            <a:spAutoFit/>
          </a:bodyPr>
          <a:lstStyle/>
          <a:p>
            <a:r>
              <a:rPr lang="en-US" sz="1200" b="1" dirty="0" smtClean="0"/>
              <a:t>2</a:t>
            </a:r>
            <a:endParaRPr lang="en-US" sz="1200" b="1" dirty="0"/>
          </a:p>
        </p:txBody>
      </p:sp>
      <p:sp>
        <p:nvSpPr>
          <p:cNvPr id="14" name="TextBox 13"/>
          <p:cNvSpPr txBox="1"/>
          <p:nvPr/>
        </p:nvSpPr>
        <p:spPr>
          <a:xfrm>
            <a:off x="5638800" y="5029200"/>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1803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486400" cy="936592"/>
          </a:xfrm>
        </p:spPr>
        <p:txBody>
          <a:bodyPr/>
          <a:lstStyle/>
          <a:p>
            <a:r>
              <a:rPr lang="en-US" dirty="0" smtClean="0"/>
              <a:t>Starbucks on Campus</a:t>
            </a:r>
            <a:endParaRPr lang="en-US" dirty="0"/>
          </a:p>
        </p:txBody>
      </p:sp>
      <p:pic>
        <p:nvPicPr>
          <p:cNvPr id="5" name="Picture 4" descr="IMG_2683.JPG"/>
          <p:cNvPicPr>
            <a:picLocks noChangeAspect="1"/>
          </p:cNvPicPr>
          <p:nvPr/>
        </p:nvPicPr>
        <p:blipFill>
          <a:blip r:embed="rId2" cstate="print"/>
          <a:stretch>
            <a:fillRect/>
          </a:stretch>
        </p:blipFill>
        <p:spPr>
          <a:xfrm>
            <a:off x="5257800" y="152400"/>
            <a:ext cx="3505200" cy="26180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94.JPG"/>
          <p:cNvPicPr>
            <a:picLocks noChangeAspect="1"/>
          </p:cNvPicPr>
          <p:nvPr/>
        </p:nvPicPr>
        <p:blipFill>
          <a:blip r:embed="rId3" cstate="print"/>
          <a:srcRect l="14167" t="5372" r="32572" b="12066"/>
          <a:stretch>
            <a:fillRect/>
          </a:stretch>
        </p:blipFill>
        <p:spPr>
          <a:xfrm>
            <a:off x="6477000" y="2590800"/>
            <a:ext cx="2362200" cy="2735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609600" y="3429000"/>
            <a:ext cx="4419600" cy="1200329"/>
          </a:xfrm>
          <a:prstGeom prst="rect">
            <a:avLst/>
          </a:prstGeom>
          <a:noFill/>
        </p:spPr>
        <p:txBody>
          <a:bodyPr wrap="square" rtlCol="0">
            <a:spAutoFit/>
          </a:bodyPr>
          <a:lstStyle/>
          <a:p>
            <a:r>
              <a:rPr lang="en-US" dirty="0" smtClean="0"/>
              <a:t>“I also noticed only a couple people who did sit down in Starbucks do their homework right there.” – Taylor Adams</a:t>
            </a:r>
            <a:endParaRPr lang="en-US" dirty="0"/>
          </a:p>
        </p:txBody>
      </p:sp>
      <p:sp>
        <p:nvSpPr>
          <p:cNvPr id="8" name="TextBox 7"/>
          <p:cNvSpPr txBox="1"/>
          <p:nvPr/>
        </p:nvSpPr>
        <p:spPr>
          <a:xfrm>
            <a:off x="228600" y="1371600"/>
            <a:ext cx="4876800" cy="2031325"/>
          </a:xfrm>
          <a:prstGeom prst="rect">
            <a:avLst/>
          </a:prstGeom>
          <a:noFill/>
        </p:spPr>
        <p:txBody>
          <a:bodyPr wrap="square" rtlCol="0">
            <a:spAutoFit/>
          </a:bodyPr>
          <a:lstStyle/>
          <a:p>
            <a:r>
              <a:rPr lang="en-US" dirty="0" smtClean="0"/>
              <a:t>When reading Talyor’s observations about Starbucks I was surprised to hear that people actually did their school work in the coffee shop. Yeah I heard of reading a book and socializing but why not walk to the library that’s connected where it’s quiet and there’s more space?</a:t>
            </a:r>
            <a:endParaRPr lang="en-US" dirty="0"/>
          </a:p>
        </p:txBody>
      </p:sp>
      <p:sp>
        <p:nvSpPr>
          <p:cNvPr id="9" name="TextBox 8"/>
          <p:cNvSpPr txBox="1"/>
          <p:nvPr/>
        </p:nvSpPr>
        <p:spPr>
          <a:xfrm>
            <a:off x="304800" y="4724400"/>
            <a:ext cx="6019800" cy="646331"/>
          </a:xfrm>
          <a:prstGeom prst="rect">
            <a:avLst/>
          </a:prstGeom>
          <a:noFill/>
        </p:spPr>
        <p:txBody>
          <a:bodyPr wrap="square" rtlCol="0">
            <a:spAutoFit/>
          </a:bodyPr>
          <a:lstStyle/>
          <a:p>
            <a:r>
              <a:rPr lang="en-US" dirty="0" smtClean="0"/>
              <a:t>This shows that students do their work almost anywhere.</a:t>
            </a:r>
            <a:endParaRPr lang="en-US" dirty="0"/>
          </a:p>
        </p:txBody>
      </p:sp>
      <p:cxnSp>
        <p:nvCxnSpPr>
          <p:cNvPr id="11" name="Straight Connector 10"/>
          <p:cNvCxnSpPr/>
          <p:nvPr/>
        </p:nvCxnSpPr>
        <p:spPr>
          <a:xfrm>
            <a:off x="304800" y="5638800"/>
            <a:ext cx="3048000" cy="0"/>
          </a:xfrm>
          <a:prstGeom prst="line">
            <a:avLst/>
          </a:prstGeom>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457200" y="5638800"/>
            <a:ext cx="2667000" cy="923330"/>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 </a:t>
            </a:r>
          </a:p>
          <a:p>
            <a:pPr marL="342900" indent="-342900">
              <a:buFont typeface="+mj-lt"/>
              <a:buAutoNum type="arabicPeriod"/>
            </a:pPr>
            <a:r>
              <a:rPr lang="en-US" dirty="0" smtClean="0"/>
              <a:t>INterpret</a:t>
            </a:r>
            <a:endParaRPr lang="en-US" dirty="0"/>
          </a:p>
        </p:txBody>
      </p:sp>
      <p:sp>
        <p:nvSpPr>
          <p:cNvPr id="16" name="TextBox 15"/>
          <p:cNvSpPr txBox="1"/>
          <p:nvPr/>
        </p:nvSpPr>
        <p:spPr>
          <a:xfrm>
            <a:off x="3733800" y="2971800"/>
            <a:ext cx="609600" cy="276999"/>
          </a:xfrm>
          <a:prstGeom prst="rect">
            <a:avLst/>
          </a:prstGeom>
          <a:noFill/>
        </p:spPr>
        <p:txBody>
          <a:bodyPr wrap="square" rtlCol="0">
            <a:spAutoFit/>
          </a:bodyPr>
          <a:lstStyle/>
          <a:p>
            <a:r>
              <a:rPr lang="en-US" sz="1200" b="1" dirty="0" smtClean="0"/>
              <a:t>1</a:t>
            </a:r>
            <a:endParaRPr lang="en-US" sz="1200" b="1" dirty="0"/>
          </a:p>
        </p:txBody>
      </p:sp>
      <p:sp>
        <p:nvSpPr>
          <p:cNvPr id="17" name="TextBox 16"/>
          <p:cNvSpPr txBox="1"/>
          <p:nvPr/>
        </p:nvSpPr>
        <p:spPr>
          <a:xfrm>
            <a:off x="1524000" y="4267200"/>
            <a:ext cx="609600" cy="276999"/>
          </a:xfrm>
          <a:prstGeom prst="rect">
            <a:avLst/>
          </a:prstGeom>
          <a:noFill/>
        </p:spPr>
        <p:txBody>
          <a:bodyPr wrap="square" rtlCol="0">
            <a:spAutoFit/>
          </a:bodyPr>
          <a:lstStyle/>
          <a:p>
            <a:r>
              <a:rPr lang="en-US" sz="1200" b="1" dirty="0" smtClean="0"/>
              <a:t>2</a:t>
            </a:r>
            <a:endParaRPr lang="en-US" sz="1200" b="1" dirty="0"/>
          </a:p>
        </p:txBody>
      </p:sp>
      <p:sp>
        <p:nvSpPr>
          <p:cNvPr id="18" name="TextBox 17"/>
          <p:cNvSpPr txBox="1"/>
          <p:nvPr/>
        </p:nvSpPr>
        <p:spPr>
          <a:xfrm>
            <a:off x="1524000" y="5029200"/>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4267200" cy="828326"/>
          </a:xfrm>
        </p:spPr>
        <p:txBody>
          <a:bodyPr>
            <a:normAutofit/>
          </a:bodyPr>
          <a:lstStyle/>
          <a:p>
            <a:pPr algn="ctr"/>
            <a:r>
              <a:rPr lang="en-US" dirty="0" smtClean="0"/>
              <a:t>My Project</a:t>
            </a:r>
            <a:endParaRPr lang="en-US" dirty="0"/>
          </a:p>
        </p:txBody>
      </p:sp>
      <p:sp>
        <p:nvSpPr>
          <p:cNvPr id="3" name="Content Placeholder 2"/>
          <p:cNvSpPr>
            <a:spLocks noGrp="1"/>
          </p:cNvSpPr>
          <p:nvPr>
            <p:ph idx="1"/>
          </p:nvPr>
        </p:nvSpPr>
        <p:spPr>
          <a:xfrm>
            <a:off x="381000" y="2971800"/>
            <a:ext cx="7467600" cy="1927192"/>
          </a:xfrm>
        </p:spPr>
        <p:txBody>
          <a:bodyPr>
            <a:noAutofit/>
          </a:bodyPr>
          <a:lstStyle/>
          <a:p>
            <a:r>
              <a:rPr lang="en-US" sz="2400" dirty="0" smtClean="0"/>
              <a:t>How do students study?</a:t>
            </a:r>
          </a:p>
          <a:p>
            <a:r>
              <a:rPr lang="en-US" sz="2400" dirty="0" smtClean="0"/>
              <a:t>Where do students study?</a:t>
            </a:r>
          </a:p>
          <a:p>
            <a:r>
              <a:rPr lang="en-US" sz="2400" dirty="0" smtClean="0"/>
              <a:t>How much do students study?</a:t>
            </a:r>
          </a:p>
          <a:p>
            <a:r>
              <a:rPr lang="en-US" sz="2400" dirty="0" smtClean="0"/>
              <a:t>Where is the best place for students to study?</a:t>
            </a:r>
          </a:p>
          <a:p>
            <a:r>
              <a:rPr lang="en-US" sz="2400" dirty="0" smtClean="0"/>
              <a:t>What is in common with the places students study? </a:t>
            </a:r>
          </a:p>
          <a:p>
            <a:r>
              <a:rPr lang="en-US" sz="2400" dirty="0" smtClean="0"/>
              <a:t>What are the most common places for students to study?</a:t>
            </a:r>
            <a:endParaRPr lang="en-US" sz="2400" dirty="0"/>
          </a:p>
        </p:txBody>
      </p:sp>
      <p:sp>
        <p:nvSpPr>
          <p:cNvPr id="4" name="TextBox 3"/>
          <p:cNvSpPr txBox="1"/>
          <p:nvPr/>
        </p:nvSpPr>
        <p:spPr>
          <a:xfrm>
            <a:off x="685800" y="990600"/>
            <a:ext cx="7543800" cy="1846659"/>
          </a:xfrm>
          <a:prstGeom prst="rect">
            <a:avLst/>
          </a:prstGeom>
          <a:noFill/>
        </p:spPr>
        <p:txBody>
          <a:bodyPr wrap="square" rtlCol="0">
            <a:spAutoFit/>
          </a:bodyPr>
          <a:lstStyle/>
          <a:p>
            <a:endParaRPr lang="en-US" dirty="0" smtClean="0"/>
          </a:p>
          <a:p>
            <a:r>
              <a:rPr lang="en-US" sz="2400" dirty="0" smtClean="0"/>
              <a:t>Many students come to college to further their knowledge in a particular area. As a result, the typical day for a college student consists of class and studying. So I wanted to find out…</a:t>
            </a:r>
            <a:endParaRPr lang="en-US" sz="2400"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886200" cy="1399032"/>
          </a:xfrm>
        </p:spPr>
        <p:txBody>
          <a:bodyPr/>
          <a:lstStyle/>
          <a:p>
            <a:r>
              <a:rPr lang="en-US" dirty="0" smtClean="0"/>
              <a:t>Conclusions</a:t>
            </a:r>
            <a:endParaRPr lang="en-US" dirty="0"/>
          </a:p>
        </p:txBody>
      </p:sp>
      <p:sp>
        <p:nvSpPr>
          <p:cNvPr id="7" name="Content Placeholder 6"/>
          <p:cNvSpPr>
            <a:spLocks noGrp="1"/>
          </p:cNvSpPr>
          <p:nvPr>
            <p:ph idx="1"/>
          </p:nvPr>
        </p:nvSpPr>
        <p:spPr>
          <a:xfrm>
            <a:off x="152400" y="990600"/>
            <a:ext cx="8610600" cy="4572000"/>
          </a:xfrm>
        </p:spPr>
        <p:txBody>
          <a:bodyPr>
            <a:normAutofit/>
          </a:bodyPr>
          <a:lstStyle/>
          <a:p>
            <a:pPr>
              <a:buNone/>
            </a:pPr>
            <a:r>
              <a:rPr lang="en-US" sz="1600" dirty="0" smtClean="0"/>
              <a:t>		Between my findings and my peers I  found that students study in a variety of spaces (Coffee shops, benches outside, computer rooms, libraries, dorms, lounges, apartments,…) but everyone has their own special space and own reason for choosing that space. It’s all that persons preference. Some students live off campus or on upper campus and choose to stay on lower campus between classes to complete work or socialize with friends. While students living in dorms prefer to go back to their rooms or study on their floor’s lounges. In addition students have many ways of studying. Many redo practice problems, reread the book, make flash cards, or simply just look over notes. But their reasons for choosing these types of study habits are all different. Mostly everyone has more than one way and has their own preference of studying alone or within a group. </a:t>
            </a:r>
          </a:p>
          <a:p>
            <a:pPr>
              <a:buNone/>
            </a:pPr>
            <a:r>
              <a:rPr lang="en-US" sz="1600" dirty="0" smtClean="0"/>
              <a:t>		Because most of my findings showed where you study or with whom you study was all preference, Does personality make a difference in the way you study?</a:t>
            </a:r>
          </a:p>
          <a:p>
            <a:pPr>
              <a:buNone/>
            </a:pPr>
            <a:r>
              <a:rPr lang="en-US" sz="1600" dirty="0" smtClean="0"/>
              <a:t>		</a:t>
            </a:r>
          </a:p>
          <a:p>
            <a:pPr>
              <a:buNone/>
            </a:pPr>
            <a:r>
              <a:rPr lang="en-US" sz="1600" dirty="0" smtClean="0"/>
              <a:t>				</a:t>
            </a:r>
            <a:endParaRPr lang="en-US" sz="1600"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a:xfrm>
            <a:off x="152400" y="1295400"/>
            <a:ext cx="8382000" cy="5159408"/>
          </a:xfrm>
        </p:spPr>
        <p:txBody>
          <a:bodyPr>
            <a:normAutofit/>
          </a:bodyPr>
          <a:lstStyle/>
          <a:p>
            <a:r>
              <a:rPr lang="en-US" sz="2000" dirty="0" smtClean="0"/>
              <a:t>Adams, T. (2011) Personal Page. Retrieved from http://sherry-	adaptation12.wikispaces.com/CLUE+step+2. September 	28.</a:t>
            </a:r>
          </a:p>
          <a:p>
            <a:r>
              <a:rPr lang="en-US" sz="2000" dirty="0" smtClean="0"/>
              <a:t>Heath, S and Street, B. (2008). On Ethnography: Approaches to 	Language and Literacy Research. New York: Teachers 	College. Print.</a:t>
            </a:r>
          </a:p>
          <a:p>
            <a:r>
              <a:rPr lang="en-US" sz="2000" dirty="0" smtClean="0"/>
              <a:t>Nathan, R. (2005). My Freshman Year: </a:t>
            </a:r>
            <a:r>
              <a:rPr lang="en-US" sz="2000" i="1" dirty="0" smtClean="0"/>
              <a:t>What a Professor 	Learned by Becoming a Student</a:t>
            </a:r>
            <a:r>
              <a:rPr lang="en-US" sz="2000" dirty="0" smtClean="0"/>
              <a:t>. New York: Penguin 	Group, Ltd.</a:t>
            </a:r>
          </a:p>
          <a:p>
            <a:r>
              <a:rPr lang="en-US" sz="2000" dirty="0" smtClean="0"/>
              <a:t>Stover, S. (2011) Personal Page. </a:t>
            </a:r>
            <a:r>
              <a:rPr lang="en-US" sz="2000" dirty="0"/>
              <a:t>Retrieved from http://</a:t>
            </a:r>
            <a:r>
              <a:rPr lang="en-US" sz="2000" dirty="0" smtClean="0"/>
              <a:t>sherry-	adaptation12.wikispaces.com/Stover+CLUE+Step+2a. 	September 28. </a:t>
            </a:r>
          </a:p>
          <a:p>
            <a:endParaRPr lang="en-US" sz="1400" dirty="0" smtClean="0"/>
          </a:p>
          <a:p>
            <a:endParaRPr lang="en-US" sz="14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0" end="0"/>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5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1" end="1"/>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5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2" end="2"/>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5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5000" fill="hold"/>
                                        <p:tgtEl>
                                          <p:spTgt spid="3">
                                            <p:txEl>
                                              <p:pRg st="3" end="3"/>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33126"/>
          </a:xfrm>
        </p:spPr>
        <p:txBody>
          <a:bodyPr/>
          <a:lstStyle/>
          <a:p>
            <a:pPr algn="ctr"/>
            <a:r>
              <a:rPr lang="en-US" dirty="0" smtClean="0"/>
              <a:t>My Freshman Year</a:t>
            </a:r>
            <a:endParaRPr lang="en-US" dirty="0"/>
          </a:p>
        </p:txBody>
      </p:sp>
      <p:sp>
        <p:nvSpPr>
          <p:cNvPr id="3" name="Content Placeholder 2"/>
          <p:cNvSpPr>
            <a:spLocks noGrp="1"/>
          </p:cNvSpPr>
          <p:nvPr>
            <p:ph idx="1"/>
          </p:nvPr>
        </p:nvSpPr>
        <p:spPr>
          <a:xfrm>
            <a:off x="381000" y="990600"/>
            <a:ext cx="8229600" cy="631792"/>
          </a:xfrm>
        </p:spPr>
        <p:txBody>
          <a:bodyPr>
            <a:normAutofit/>
          </a:bodyPr>
          <a:lstStyle/>
          <a:p>
            <a:pPr algn="ctr">
              <a:buNone/>
            </a:pPr>
            <a:r>
              <a:rPr lang="en-US" sz="2400" dirty="0" smtClean="0">
                <a:solidFill>
                  <a:schemeClr val="accent2">
                    <a:lumMod val="60000"/>
                    <a:lumOff val="40000"/>
                  </a:schemeClr>
                </a:solidFill>
              </a:rPr>
              <a:t>What a Professor Learned by Becoming a Student</a:t>
            </a:r>
            <a:endParaRPr lang="en-US" sz="2400" dirty="0">
              <a:solidFill>
                <a:schemeClr val="accent2">
                  <a:lumMod val="60000"/>
                  <a:lumOff val="40000"/>
                </a:schemeClr>
              </a:solidFill>
            </a:endParaRPr>
          </a:p>
        </p:txBody>
      </p:sp>
      <p:sp>
        <p:nvSpPr>
          <p:cNvPr id="4" name="TextBox 3"/>
          <p:cNvSpPr txBox="1"/>
          <p:nvPr/>
        </p:nvSpPr>
        <p:spPr>
          <a:xfrm>
            <a:off x="3352800" y="1371600"/>
            <a:ext cx="2514600" cy="369332"/>
          </a:xfrm>
          <a:prstGeom prst="rect">
            <a:avLst/>
          </a:prstGeom>
          <a:noFill/>
        </p:spPr>
        <p:txBody>
          <a:bodyPr wrap="square" rtlCol="0">
            <a:spAutoFit/>
          </a:bodyPr>
          <a:lstStyle/>
          <a:p>
            <a:pPr algn="ctr"/>
            <a:r>
              <a:rPr lang="en-US" dirty="0" smtClean="0"/>
              <a:t>By: Rebekah Nathan</a:t>
            </a:r>
            <a:endParaRPr lang="en-US" dirty="0"/>
          </a:p>
        </p:txBody>
      </p:sp>
      <p:sp>
        <p:nvSpPr>
          <p:cNvPr id="7" name="TextBox 6"/>
          <p:cNvSpPr txBox="1"/>
          <p:nvPr/>
        </p:nvSpPr>
        <p:spPr>
          <a:xfrm>
            <a:off x="381000" y="1905000"/>
            <a:ext cx="8305800" cy="4154984"/>
          </a:xfrm>
          <a:prstGeom prst="rect">
            <a:avLst/>
          </a:prstGeom>
          <a:noFill/>
        </p:spPr>
        <p:txBody>
          <a:bodyPr wrap="square" rtlCol="0">
            <a:spAutoFit/>
          </a:bodyPr>
          <a:lstStyle/>
          <a:p>
            <a:pPr>
              <a:buFont typeface="Arial" pitchFamily="34" charset="0"/>
              <a:buChar char="•"/>
            </a:pPr>
            <a:r>
              <a:rPr lang="en-US" sz="2400" dirty="0" smtClean="0"/>
              <a:t>Professor at “Any U” decided to go under cover as a freshman</a:t>
            </a:r>
          </a:p>
          <a:p>
            <a:endParaRPr lang="en-US" sz="2400" dirty="0" smtClean="0"/>
          </a:p>
          <a:p>
            <a:pPr>
              <a:buFont typeface="Arial" pitchFamily="34" charset="0"/>
              <a:buChar char="•"/>
            </a:pPr>
            <a:r>
              <a:rPr lang="en-US" sz="2400" dirty="0" smtClean="0"/>
              <a:t> Became an ethnographer – took notes, observations,…</a:t>
            </a:r>
          </a:p>
          <a:p>
            <a:endParaRPr lang="en-US" sz="2400" dirty="0" smtClean="0"/>
          </a:p>
          <a:p>
            <a:pPr>
              <a:buFont typeface="Arial" pitchFamily="34" charset="0"/>
              <a:buChar char="•"/>
            </a:pPr>
            <a:r>
              <a:rPr lang="en-US" sz="2400" dirty="0" smtClean="0"/>
              <a:t>“Interviews with the few students who were in the lounges during my observations revealed that the majority came there to “get away”- from a gathering in their room, music blasting in the hall, or a roommate with a guest.” (Nathan, 53)</a:t>
            </a:r>
            <a:endParaRPr lang="en-US" sz="2400" dirty="0"/>
          </a:p>
        </p:txBody>
      </p:sp>
    </p:spTree>
    <p:custDataLst>
      <p:tags r:id="rId1"/>
    </p:custDataLst>
    <p:extLst>
      <p:ext uri="{BB962C8B-B14F-4D97-AF65-F5344CB8AC3E}">
        <p14:creationId xmlns:p14="http://schemas.microsoft.com/office/powerpoint/2010/main" val="3143649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Questions</a:t>
            </a:r>
            <a:endParaRPr lang="en-US" dirty="0"/>
          </a:p>
        </p:txBody>
      </p:sp>
      <p:sp>
        <p:nvSpPr>
          <p:cNvPr id="3" name="Content Placeholder 2"/>
          <p:cNvSpPr>
            <a:spLocks noGrp="1"/>
          </p:cNvSpPr>
          <p:nvPr>
            <p:ph idx="1"/>
          </p:nvPr>
        </p:nvSpPr>
        <p:spPr/>
        <p:txBody>
          <a:bodyPr/>
          <a:lstStyle/>
          <a:p>
            <a:r>
              <a:rPr lang="en-US" dirty="0" smtClean="0"/>
              <a:t>Do student’s really use the lounge to “get away”?</a:t>
            </a:r>
          </a:p>
          <a:p>
            <a:pPr>
              <a:buNone/>
            </a:pPr>
            <a:endParaRPr lang="en-US" dirty="0" smtClean="0"/>
          </a:p>
          <a:p>
            <a:pPr>
              <a:buNone/>
            </a:pPr>
            <a:endParaRPr lang="en-US" dirty="0" smtClean="0"/>
          </a:p>
          <a:p>
            <a:r>
              <a:rPr lang="en-US" dirty="0" smtClean="0"/>
              <a:t>Why do students choose the places they study?</a:t>
            </a:r>
          </a:p>
          <a:p>
            <a:pPr>
              <a:buNone/>
            </a:pPr>
            <a:endParaRPr lang="en-US" dirty="0" smtClean="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I Used</a:t>
            </a:r>
            <a:endParaRPr lang="en-US" dirty="0"/>
          </a:p>
        </p:txBody>
      </p:sp>
      <p:sp>
        <p:nvSpPr>
          <p:cNvPr id="3" name="Content Placeholder 2"/>
          <p:cNvSpPr>
            <a:spLocks noGrp="1"/>
          </p:cNvSpPr>
          <p:nvPr>
            <p:ph idx="1"/>
          </p:nvPr>
        </p:nvSpPr>
        <p:spPr>
          <a:xfrm>
            <a:off x="457200" y="1524000"/>
            <a:ext cx="8229600" cy="4572000"/>
          </a:xfrm>
        </p:spPr>
        <p:txBody>
          <a:bodyPr/>
          <a:lstStyle/>
          <a:p>
            <a:r>
              <a:rPr lang="en-US" dirty="0" smtClean="0"/>
              <a:t>Observed the Lounge and Library</a:t>
            </a:r>
          </a:p>
          <a:p>
            <a:endParaRPr lang="en-US" dirty="0" smtClean="0"/>
          </a:p>
          <a:p>
            <a:r>
              <a:rPr lang="en-US" dirty="0" smtClean="0"/>
              <a:t>Surveyed student’s daily schedules</a:t>
            </a:r>
          </a:p>
          <a:p>
            <a:endParaRPr lang="en-US" dirty="0" smtClean="0"/>
          </a:p>
          <a:p>
            <a:r>
              <a:rPr lang="en-US" dirty="0" smtClean="0"/>
              <a:t>Interviewed people </a:t>
            </a:r>
          </a:p>
          <a:p>
            <a:endParaRPr lang="en-US" dirty="0" smtClean="0"/>
          </a:p>
          <a:p>
            <a:r>
              <a:rPr lang="en-US" dirty="0" smtClean="0"/>
              <a:t>Used class mates collected data and observations </a:t>
            </a:r>
            <a:endParaRPr lang="en-US" dirty="0"/>
          </a:p>
        </p:txBody>
      </p:sp>
      <p:sp>
        <p:nvSpPr>
          <p:cNvPr id="4" name="TextBox 3"/>
          <p:cNvSpPr txBox="1"/>
          <p:nvPr/>
        </p:nvSpPr>
        <p:spPr>
          <a:xfrm>
            <a:off x="990600" y="1981200"/>
            <a:ext cx="4572000" cy="369332"/>
          </a:xfrm>
          <a:prstGeom prst="rect">
            <a:avLst/>
          </a:prstGeom>
          <a:noFill/>
        </p:spPr>
        <p:txBody>
          <a:bodyPr wrap="square" rtlCol="0">
            <a:spAutoFit/>
          </a:bodyPr>
          <a:lstStyle/>
          <a:p>
            <a:r>
              <a:rPr lang="en-US" dirty="0" smtClean="0"/>
              <a:t>To see how students use these spaces</a:t>
            </a:r>
            <a:endParaRPr lang="en-US" dirty="0"/>
          </a:p>
        </p:txBody>
      </p:sp>
      <p:sp>
        <p:nvSpPr>
          <p:cNvPr id="5" name="TextBox 4"/>
          <p:cNvSpPr txBox="1"/>
          <p:nvPr/>
        </p:nvSpPr>
        <p:spPr>
          <a:xfrm>
            <a:off x="990600" y="3124200"/>
            <a:ext cx="7010400" cy="369332"/>
          </a:xfrm>
          <a:prstGeom prst="rect">
            <a:avLst/>
          </a:prstGeom>
          <a:noFill/>
        </p:spPr>
        <p:txBody>
          <a:bodyPr wrap="square" rtlCol="0">
            <a:spAutoFit/>
          </a:bodyPr>
          <a:lstStyle/>
          <a:p>
            <a:r>
              <a:rPr lang="en-US" dirty="0" smtClean="0"/>
              <a:t>To see how often they go to the Library and how long </a:t>
            </a:r>
            <a:endParaRPr lang="en-US" dirty="0"/>
          </a:p>
        </p:txBody>
      </p:sp>
      <p:sp>
        <p:nvSpPr>
          <p:cNvPr id="6" name="TextBox 5"/>
          <p:cNvSpPr txBox="1"/>
          <p:nvPr/>
        </p:nvSpPr>
        <p:spPr>
          <a:xfrm>
            <a:off x="990600" y="4191000"/>
            <a:ext cx="6248400" cy="369332"/>
          </a:xfrm>
          <a:prstGeom prst="rect">
            <a:avLst/>
          </a:prstGeom>
          <a:noFill/>
        </p:spPr>
        <p:txBody>
          <a:bodyPr wrap="square" rtlCol="0">
            <a:spAutoFit/>
          </a:bodyPr>
          <a:lstStyle/>
          <a:p>
            <a:r>
              <a:rPr lang="en-US" dirty="0" smtClean="0"/>
              <a:t>To find out their preferences when it comes to studying </a:t>
            </a:r>
            <a:endParaRPr lang="en-US" dirty="0"/>
          </a:p>
        </p:txBody>
      </p:sp>
      <p:sp>
        <p:nvSpPr>
          <p:cNvPr id="7" name="TextBox 6"/>
          <p:cNvSpPr txBox="1"/>
          <p:nvPr/>
        </p:nvSpPr>
        <p:spPr>
          <a:xfrm>
            <a:off x="990600" y="5715000"/>
            <a:ext cx="6019800" cy="369332"/>
          </a:xfrm>
          <a:prstGeom prst="rect">
            <a:avLst/>
          </a:prstGeom>
          <a:noFill/>
        </p:spPr>
        <p:txBody>
          <a:bodyPr wrap="square" rtlCol="0">
            <a:spAutoFit/>
          </a:bodyPr>
          <a:lstStyle/>
          <a:p>
            <a:r>
              <a:rPr lang="en-US" dirty="0" smtClean="0"/>
              <a:t>To obtain more data to help draw conclusions</a:t>
            </a:r>
            <a:endParaRPr 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Purpose of Ethnography  </a:t>
            </a:r>
            <a:endParaRPr lang="en-US" dirty="0"/>
          </a:p>
        </p:txBody>
      </p:sp>
      <p:sp>
        <p:nvSpPr>
          <p:cNvPr id="3" name="Content Placeholder 2"/>
          <p:cNvSpPr>
            <a:spLocks noGrp="1"/>
          </p:cNvSpPr>
          <p:nvPr>
            <p:ph idx="1"/>
          </p:nvPr>
        </p:nvSpPr>
        <p:spPr>
          <a:xfrm>
            <a:off x="457200" y="990600"/>
            <a:ext cx="8229600" cy="1774792"/>
          </a:xfrm>
        </p:spPr>
        <p:txBody>
          <a:bodyPr/>
          <a:lstStyle/>
          <a:p>
            <a:r>
              <a:rPr lang="en-US" dirty="0" smtClean="0"/>
              <a:t>Reflect on learned knowledge</a:t>
            </a:r>
          </a:p>
          <a:p>
            <a:r>
              <a:rPr lang="en-US" dirty="0" smtClean="0"/>
              <a:t>Understand a cultural group and why they do the things they do</a:t>
            </a:r>
          </a:p>
          <a:p>
            <a:endParaRPr lang="en-US" dirty="0"/>
          </a:p>
        </p:txBody>
      </p:sp>
      <p:sp>
        <p:nvSpPr>
          <p:cNvPr id="4" name="TextBox 3"/>
          <p:cNvSpPr txBox="1"/>
          <p:nvPr/>
        </p:nvSpPr>
        <p:spPr>
          <a:xfrm>
            <a:off x="1066800" y="2895600"/>
            <a:ext cx="7162800" cy="64633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n-US" sz="3600" b="1" dirty="0" smtClean="0">
                <a:ln w="50800"/>
                <a:solidFill>
                  <a:schemeClr val="bg1">
                    <a:shade val="50000"/>
                  </a:schemeClr>
                </a:solidFill>
              </a:rPr>
              <a:t>As an Ethnographer one must:</a:t>
            </a:r>
            <a:endParaRPr lang="en-US" sz="3600" b="1" dirty="0">
              <a:ln w="50800"/>
              <a:solidFill>
                <a:schemeClr val="bg1">
                  <a:shade val="50000"/>
                </a:schemeClr>
              </a:solidFill>
            </a:endParaRPr>
          </a:p>
        </p:txBody>
      </p:sp>
      <p:sp>
        <p:nvSpPr>
          <p:cNvPr id="5" name="TextBox 4"/>
          <p:cNvSpPr txBox="1"/>
          <p:nvPr/>
        </p:nvSpPr>
        <p:spPr>
          <a:xfrm>
            <a:off x="609600" y="3733800"/>
            <a:ext cx="2362200" cy="954107"/>
          </a:xfrm>
          <a:prstGeom prst="rect">
            <a:avLst/>
          </a:prstGeom>
          <a:noFill/>
        </p:spPr>
        <p:txBody>
          <a:bodyPr wrap="square" rtlCol="0">
            <a:spAutoFit/>
          </a:bodyPr>
          <a:lstStyle/>
          <a:p>
            <a:pPr>
              <a:buFont typeface="Arial" pitchFamily="34" charset="0"/>
              <a:buChar char="•"/>
            </a:pPr>
            <a:r>
              <a:rPr lang="en-US" sz="2800" dirty="0" smtClean="0"/>
              <a:t> Participate </a:t>
            </a:r>
          </a:p>
          <a:p>
            <a:endParaRPr lang="en-US" sz="2800" dirty="0"/>
          </a:p>
        </p:txBody>
      </p:sp>
      <p:sp>
        <p:nvSpPr>
          <p:cNvPr id="6" name="TextBox 5"/>
          <p:cNvSpPr txBox="1"/>
          <p:nvPr/>
        </p:nvSpPr>
        <p:spPr>
          <a:xfrm>
            <a:off x="1143000" y="4572000"/>
            <a:ext cx="3276600" cy="584775"/>
          </a:xfrm>
          <a:prstGeom prst="rect">
            <a:avLst/>
          </a:prstGeom>
          <a:noFill/>
        </p:spPr>
        <p:txBody>
          <a:bodyPr wrap="square" rtlCol="0">
            <a:spAutoFit/>
          </a:bodyPr>
          <a:lstStyle/>
          <a:p>
            <a:pPr>
              <a:buFont typeface="Arial" pitchFamily="34" charset="0"/>
              <a:buChar char="•"/>
            </a:pPr>
            <a:r>
              <a:rPr lang="en-US" sz="3200" dirty="0" smtClean="0"/>
              <a:t>Ask questions </a:t>
            </a:r>
            <a:endParaRPr lang="en-US" sz="3200" dirty="0"/>
          </a:p>
        </p:txBody>
      </p:sp>
      <p:sp>
        <p:nvSpPr>
          <p:cNvPr id="7" name="TextBox 6"/>
          <p:cNvSpPr txBox="1"/>
          <p:nvPr/>
        </p:nvSpPr>
        <p:spPr>
          <a:xfrm>
            <a:off x="533400" y="5410200"/>
            <a:ext cx="1981200" cy="523220"/>
          </a:xfrm>
          <a:prstGeom prst="rect">
            <a:avLst/>
          </a:prstGeom>
          <a:noFill/>
        </p:spPr>
        <p:txBody>
          <a:bodyPr wrap="square" rtlCol="0">
            <a:spAutoFit/>
          </a:bodyPr>
          <a:lstStyle/>
          <a:p>
            <a:pPr>
              <a:buFont typeface="Arial" pitchFamily="34" charset="0"/>
              <a:buChar char="•"/>
            </a:pPr>
            <a:r>
              <a:rPr lang="en-US" sz="2800" dirty="0" smtClean="0"/>
              <a:t>Observe</a:t>
            </a:r>
            <a:endParaRPr lang="en-US" sz="2800" dirty="0"/>
          </a:p>
        </p:txBody>
      </p:sp>
      <p:sp>
        <p:nvSpPr>
          <p:cNvPr id="8" name="TextBox 7"/>
          <p:cNvSpPr txBox="1"/>
          <p:nvPr/>
        </p:nvSpPr>
        <p:spPr>
          <a:xfrm>
            <a:off x="5486400" y="3810000"/>
            <a:ext cx="3352800" cy="2246769"/>
          </a:xfrm>
          <a:prstGeom prst="rect">
            <a:avLst/>
          </a:prstGeom>
          <a:noFill/>
        </p:spPr>
        <p:txBody>
          <a:bodyPr wrap="square" rtlCol="0">
            <a:spAutoFit/>
          </a:bodyPr>
          <a:lstStyle/>
          <a:p>
            <a:pPr>
              <a:buFont typeface="Arial" pitchFamily="34" charset="0"/>
              <a:buChar char="•"/>
            </a:pPr>
            <a:r>
              <a:rPr lang="en-US" sz="2800" dirty="0" smtClean="0"/>
              <a:t>Blend in (people do not act the same if they know they are being watched)</a:t>
            </a:r>
            <a:endParaRPr lang="en-US" sz="2800" dirty="0"/>
          </a:p>
        </p:txBody>
      </p:sp>
      <p:sp>
        <p:nvSpPr>
          <p:cNvPr id="9" name="TextBox 8"/>
          <p:cNvSpPr txBox="1"/>
          <p:nvPr/>
        </p:nvSpPr>
        <p:spPr>
          <a:xfrm>
            <a:off x="2819400" y="5410200"/>
            <a:ext cx="2514600" cy="584775"/>
          </a:xfrm>
          <a:prstGeom prst="rect">
            <a:avLst/>
          </a:prstGeom>
          <a:noFill/>
        </p:spPr>
        <p:txBody>
          <a:bodyPr wrap="square" rtlCol="0">
            <a:spAutoFit/>
          </a:bodyPr>
          <a:lstStyle/>
          <a:p>
            <a:pPr>
              <a:buFont typeface="Arial" pitchFamily="34" charset="0"/>
              <a:buChar char="•"/>
            </a:pPr>
            <a:r>
              <a:rPr lang="en-US" sz="3200" dirty="0" smtClean="0"/>
              <a:t>Take notes</a:t>
            </a:r>
            <a:endParaRPr lang="en-US" sz="3200" dirty="0"/>
          </a:p>
        </p:txBody>
      </p:sp>
      <p:sp>
        <p:nvSpPr>
          <p:cNvPr id="12" name="TextBox 11"/>
          <p:cNvSpPr txBox="1"/>
          <p:nvPr/>
        </p:nvSpPr>
        <p:spPr>
          <a:xfrm>
            <a:off x="3200400" y="3657600"/>
            <a:ext cx="2286000" cy="954107"/>
          </a:xfrm>
          <a:prstGeom prst="rect">
            <a:avLst/>
          </a:prstGeom>
          <a:noFill/>
        </p:spPr>
        <p:txBody>
          <a:bodyPr wrap="square" rtlCol="0">
            <a:spAutoFit/>
          </a:bodyPr>
          <a:lstStyle/>
          <a:p>
            <a:pPr algn="ctr">
              <a:buFont typeface="Arial" pitchFamily="34" charset="0"/>
              <a:buChar char="•"/>
            </a:pPr>
            <a:r>
              <a:rPr lang="en-US" sz="2800" dirty="0" smtClean="0"/>
              <a:t>Be Open   minded </a:t>
            </a:r>
            <a:endParaRPr lang="en-US" sz="2800" dirty="0"/>
          </a:p>
        </p:txBody>
      </p:sp>
      <p:sp>
        <p:nvSpPr>
          <p:cNvPr id="11" name="TextBox 10"/>
          <p:cNvSpPr txBox="1"/>
          <p:nvPr/>
        </p:nvSpPr>
        <p:spPr>
          <a:xfrm>
            <a:off x="6096000" y="6324600"/>
            <a:ext cx="2514600" cy="369332"/>
          </a:xfrm>
          <a:prstGeom prst="rect">
            <a:avLst/>
          </a:prstGeom>
          <a:noFill/>
        </p:spPr>
        <p:txBody>
          <a:bodyPr wrap="square" rtlCol="0">
            <a:spAutoFit/>
          </a:bodyPr>
          <a:lstStyle/>
          <a:p>
            <a:r>
              <a:rPr lang="en-US" dirty="0" smtClean="0"/>
              <a:t>(Health and Street)</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029200" cy="10279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715000" cy="631792"/>
          </a:xfrm>
        </p:spPr>
        <p:txBody>
          <a:bodyPr/>
          <a:lstStyle/>
          <a:p>
            <a:r>
              <a:rPr lang="en-US" dirty="0" smtClean="0"/>
              <a:t>Columbia 2</a:t>
            </a:r>
            <a:r>
              <a:rPr lang="en-US" baseline="30000" dirty="0" smtClean="0"/>
              <a:t>nd</a:t>
            </a:r>
            <a:r>
              <a:rPr lang="en-US" dirty="0" smtClean="0"/>
              <a:t> Floor Lounge</a:t>
            </a:r>
            <a:endParaRPr lang="en-US" dirty="0"/>
          </a:p>
        </p:txBody>
      </p:sp>
      <p:sp>
        <p:nvSpPr>
          <p:cNvPr id="5" name="Rectangle 4"/>
          <p:cNvSpPr/>
          <p:nvPr/>
        </p:nvSpPr>
        <p:spPr>
          <a:xfrm>
            <a:off x="838200" y="1447800"/>
            <a:ext cx="4572000" cy="1200329"/>
          </a:xfrm>
          <a:prstGeom prst="rect">
            <a:avLst/>
          </a:prstGeom>
        </p:spPr>
        <p:txBody>
          <a:bodyPr>
            <a:spAutoFit/>
          </a:bodyPr>
          <a:lstStyle/>
          <a:p>
            <a:pPr algn="ctr"/>
            <a:r>
              <a:rPr lang="en-US" dirty="0" smtClean="0"/>
              <a:t>In order to gain a good amount of data I decided every time I walked passed the lounge I would tally what each person was doing. </a:t>
            </a:r>
            <a:endParaRPr lang="en-US" dirty="0"/>
          </a:p>
        </p:txBody>
      </p:sp>
      <p:graphicFrame>
        <p:nvGraphicFramePr>
          <p:cNvPr id="6" name="Content Placeholder 3"/>
          <p:cNvGraphicFramePr>
            <a:graphicFrameLocks/>
          </p:cNvGraphicFramePr>
          <p:nvPr/>
        </p:nvGraphicFramePr>
        <p:xfrm>
          <a:off x="838200" y="2667000"/>
          <a:ext cx="4648200" cy="3940175"/>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descr="IMG_2655.JPG"/>
          <p:cNvPicPr>
            <a:picLocks noChangeAspect="1"/>
          </p:cNvPicPr>
          <p:nvPr/>
        </p:nvPicPr>
        <p:blipFill>
          <a:blip r:embed="rId3" cstate="print"/>
          <a:stretch>
            <a:fillRect/>
          </a:stretch>
        </p:blipFill>
        <p:spPr>
          <a:xfrm>
            <a:off x="5562600" y="1371600"/>
            <a:ext cx="3290455" cy="2457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Connector 8"/>
          <p:cNvCxnSpPr/>
          <p:nvPr/>
        </p:nvCxnSpPr>
        <p:spPr>
          <a:xfrm>
            <a:off x="5562600" y="5181600"/>
            <a:ext cx="29718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638800" y="5334000"/>
            <a:ext cx="1981200" cy="646331"/>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a:t>
            </a:r>
            <a:endParaRPr lang="en-US" dirty="0"/>
          </a:p>
        </p:txBody>
      </p:sp>
      <p:sp>
        <p:nvSpPr>
          <p:cNvPr id="11" name="TextBox 10"/>
          <p:cNvSpPr txBox="1"/>
          <p:nvPr/>
        </p:nvSpPr>
        <p:spPr>
          <a:xfrm>
            <a:off x="4419600" y="2286000"/>
            <a:ext cx="457200" cy="276999"/>
          </a:xfrm>
          <a:prstGeom prst="rect">
            <a:avLst/>
          </a:prstGeom>
          <a:noFill/>
        </p:spPr>
        <p:txBody>
          <a:bodyPr wrap="square" rtlCol="0">
            <a:spAutoFit/>
          </a:bodyPr>
          <a:lstStyle/>
          <a:p>
            <a:r>
              <a:rPr lang="en-US" sz="1200" b="1" dirty="0" smtClean="0"/>
              <a:t>1</a:t>
            </a:r>
            <a:endParaRPr lang="en-US" sz="1200" b="1" dirty="0"/>
          </a:p>
        </p:txBody>
      </p:sp>
      <p:sp>
        <p:nvSpPr>
          <p:cNvPr id="12" name="TextBox 11"/>
          <p:cNvSpPr txBox="1"/>
          <p:nvPr/>
        </p:nvSpPr>
        <p:spPr>
          <a:xfrm>
            <a:off x="4800600" y="2743200"/>
            <a:ext cx="381000" cy="276999"/>
          </a:xfrm>
          <a:prstGeom prst="rect">
            <a:avLst/>
          </a:prstGeom>
          <a:noFill/>
        </p:spPr>
        <p:txBody>
          <a:bodyPr wrap="square" rtlCol="0">
            <a:spAutoFit/>
          </a:bodyPr>
          <a:lstStyle/>
          <a:p>
            <a:r>
              <a:rPr lang="en-US" sz="1200" b="1" dirty="0" smtClean="0"/>
              <a:t>2</a:t>
            </a:r>
            <a:endParaRPr lang="en-US" sz="12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90600"/>
            <a:ext cx="5791200" cy="631792"/>
          </a:xfrm>
        </p:spPr>
        <p:txBody>
          <a:bodyPr>
            <a:normAutofit fontScale="70000" lnSpcReduction="20000"/>
          </a:bodyPr>
          <a:lstStyle/>
          <a:p>
            <a:r>
              <a:rPr lang="en-US" dirty="0" smtClean="0"/>
              <a:t>Columbia 2</a:t>
            </a:r>
            <a:r>
              <a:rPr lang="en-US" baseline="30000" dirty="0" smtClean="0"/>
              <a:t>nd</a:t>
            </a:r>
            <a:r>
              <a:rPr lang="en-US" dirty="0" smtClean="0"/>
              <a:t> Floor Lounge Continued </a:t>
            </a:r>
            <a:endParaRPr lang="en-US" dirty="0"/>
          </a:p>
        </p:txBody>
      </p:sp>
      <p:sp>
        <p:nvSpPr>
          <p:cNvPr id="5" name="TextBox 4"/>
          <p:cNvSpPr txBox="1"/>
          <p:nvPr/>
        </p:nvSpPr>
        <p:spPr>
          <a:xfrm>
            <a:off x="914400" y="1524000"/>
            <a:ext cx="7086600" cy="646331"/>
          </a:xfrm>
          <a:prstGeom prst="rect">
            <a:avLst/>
          </a:prstGeom>
          <a:noFill/>
        </p:spPr>
        <p:txBody>
          <a:bodyPr wrap="square" rtlCol="0">
            <a:spAutoFit/>
          </a:bodyPr>
          <a:lstStyle/>
          <a:p>
            <a:pPr algn="ctr"/>
            <a:r>
              <a:rPr lang="en-US" dirty="0" smtClean="0"/>
              <a:t>In addition I asked each the students why did they come to the lounge.</a:t>
            </a:r>
            <a:endParaRPr lang="en-US" dirty="0"/>
          </a:p>
        </p:txBody>
      </p:sp>
      <p:grpSp>
        <p:nvGrpSpPr>
          <p:cNvPr id="6" name="Group 5"/>
          <p:cNvGrpSpPr/>
          <p:nvPr/>
        </p:nvGrpSpPr>
        <p:grpSpPr>
          <a:xfrm>
            <a:off x="2057400" y="2209800"/>
            <a:ext cx="5257800" cy="2383651"/>
            <a:chOff x="0" y="2743200"/>
            <a:chExt cx="5257800" cy="2383651"/>
          </a:xfrm>
        </p:grpSpPr>
        <p:sp>
          <p:nvSpPr>
            <p:cNvPr id="7" name="TextBox 6"/>
            <p:cNvSpPr txBox="1"/>
            <p:nvPr/>
          </p:nvSpPr>
          <p:spPr>
            <a:xfrm>
              <a:off x="0" y="2743200"/>
              <a:ext cx="5181600" cy="646331"/>
            </a:xfrm>
            <a:prstGeom prst="rect">
              <a:avLst/>
            </a:prstGeom>
            <a:noFill/>
          </p:spPr>
          <p:txBody>
            <a:bodyPr wrap="square" rtlCol="0">
              <a:spAutoFit/>
            </a:bodyPr>
            <a:lstStyle/>
            <a:p>
              <a:pPr algn="ctr"/>
              <a:r>
                <a:rPr lang="en-US" b="1" dirty="0" smtClean="0"/>
                <a:t>When I asked the students why they came to the lounge, this is what they said:</a:t>
              </a:r>
              <a:endParaRPr lang="en-US" b="1" dirty="0"/>
            </a:p>
          </p:txBody>
        </p:sp>
        <p:sp>
          <p:nvSpPr>
            <p:cNvPr id="8" name="TextBox 7"/>
            <p:cNvSpPr txBox="1"/>
            <p:nvPr/>
          </p:nvSpPr>
          <p:spPr>
            <a:xfrm rot="736791">
              <a:off x="2524237" y="4081290"/>
              <a:ext cx="2590800" cy="369332"/>
            </a:xfrm>
            <a:prstGeom prst="rect">
              <a:avLst/>
            </a:prstGeom>
            <a:noFill/>
          </p:spPr>
          <p:txBody>
            <a:bodyPr wrap="square" rtlCol="0">
              <a:spAutoFit/>
            </a:bodyPr>
            <a:lstStyle/>
            <a:p>
              <a:r>
                <a:rPr lang="en-US" b="1" dirty="0" smtClean="0">
                  <a:solidFill>
                    <a:schemeClr val="accent4">
                      <a:lumMod val="75000"/>
                    </a:schemeClr>
                  </a:solidFill>
                </a:rPr>
                <a:t>Easier to concentrate</a:t>
              </a:r>
              <a:endParaRPr lang="en-US" b="1" dirty="0">
                <a:solidFill>
                  <a:schemeClr val="accent4">
                    <a:lumMod val="75000"/>
                  </a:schemeClr>
                </a:solidFill>
              </a:endParaRPr>
            </a:p>
          </p:txBody>
        </p:sp>
        <p:sp>
          <p:nvSpPr>
            <p:cNvPr id="9" name="TextBox 8"/>
            <p:cNvSpPr txBox="1"/>
            <p:nvPr/>
          </p:nvSpPr>
          <p:spPr>
            <a:xfrm rot="21408804">
              <a:off x="2378456" y="4480520"/>
              <a:ext cx="2209800" cy="646331"/>
            </a:xfrm>
            <a:prstGeom prst="rect">
              <a:avLst/>
            </a:prstGeom>
            <a:noFill/>
          </p:spPr>
          <p:txBody>
            <a:bodyPr wrap="square" rtlCol="0">
              <a:spAutoFit/>
            </a:bodyPr>
            <a:lstStyle/>
            <a:p>
              <a:pPr algn="ctr"/>
              <a:r>
                <a:rPr lang="en-US" b="1" dirty="0" smtClean="0">
                  <a:solidFill>
                    <a:schemeClr val="accent5">
                      <a:lumMod val="75000"/>
                    </a:schemeClr>
                  </a:solidFill>
                </a:rPr>
                <a:t>More space to spread out </a:t>
              </a:r>
              <a:endParaRPr lang="en-US" b="1" dirty="0">
                <a:solidFill>
                  <a:schemeClr val="accent5">
                    <a:lumMod val="75000"/>
                  </a:schemeClr>
                </a:solidFill>
              </a:endParaRPr>
            </a:p>
          </p:txBody>
        </p:sp>
        <p:sp>
          <p:nvSpPr>
            <p:cNvPr id="10" name="TextBox 9"/>
            <p:cNvSpPr txBox="1"/>
            <p:nvPr/>
          </p:nvSpPr>
          <p:spPr>
            <a:xfrm rot="21087541">
              <a:off x="10525" y="4491490"/>
              <a:ext cx="3048000" cy="369332"/>
            </a:xfrm>
            <a:prstGeom prst="rect">
              <a:avLst/>
            </a:prstGeom>
            <a:noFill/>
          </p:spPr>
          <p:txBody>
            <a:bodyPr wrap="square" rtlCol="0">
              <a:spAutoFit/>
            </a:bodyPr>
            <a:lstStyle/>
            <a:p>
              <a:r>
                <a:rPr lang="en-US" b="1" dirty="0" smtClean="0">
                  <a:solidFill>
                    <a:schemeClr val="accent4">
                      <a:lumMod val="75000"/>
                    </a:schemeClr>
                  </a:solidFill>
                </a:rPr>
                <a:t>Roommate is sleeping</a:t>
              </a:r>
              <a:endParaRPr lang="en-US" b="1" dirty="0">
                <a:solidFill>
                  <a:schemeClr val="accent4">
                    <a:lumMod val="75000"/>
                  </a:schemeClr>
                </a:solidFill>
              </a:endParaRPr>
            </a:p>
          </p:txBody>
        </p:sp>
        <p:sp>
          <p:nvSpPr>
            <p:cNvPr id="11" name="TextBox 10"/>
            <p:cNvSpPr txBox="1"/>
            <p:nvPr/>
          </p:nvSpPr>
          <p:spPr>
            <a:xfrm>
              <a:off x="685800" y="4038600"/>
              <a:ext cx="2057400" cy="369332"/>
            </a:xfrm>
            <a:prstGeom prst="rect">
              <a:avLst/>
            </a:prstGeom>
            <a:noFill/>
          </p:spPr>
          <p:txBody>
            <a:bodyPr wrap="square" rtlCol="0">
              <a:spAutoFit/>
            </a:bodyPr>
            <a:lstStyle/>
            <a:p>
              <a:r>
                <a:rPr lang="en-US" b="1" dirty="0" smtClean="0">
                  <a:solidFill>
                    <a:schemeClr val="accent1">
                      <a:lumMod val="75000"/>
                    </a:schemeClr>
                  </a:solidFill>
                </a:rPr>
                <a:t>Less distracting </a:t>
              </a:r>
              <a:endParaRPr lang="en-US" b="1" dirty="0">
                <a:solidFill>
                  <a:schemeClr val="accent1">
                    <a:lumMod val="75000"/>
                  </a:schemeClr>
                </a:solidFill>
              </a:endParaRPr>
            </a:p>
          </p:txBody>
        </p:sp>
        <p:sp>
          <p:nvSpPr>
            <p:cNvPr id="12" name="TextBox 11"/>
            <p:cNvSpPr txBox="1"/>
            <p:nvPr/>
          </p:nvSpPr>
          <p:spPr>
            <a:xfrm rot="21123883">
              <a:off x="35860" y="3475942"/>
              <a:ext cx="1828800" cy="646331"/>
            </a:xfrm>
            <a:prstGeom prst="rect">
              <a:avLst/>
            </a:prstGeom>
            <a:noFill/>
          </p:spPr>
          <p:txBody>
            <a:bodyPr wrap="square" rtlCol="0">
              <a:spAutoFit/>
            </a:bodyPr>
            <a:lstStyle/>
            <a:p>
              <a:r>
                <a:rPr lang="en-US" b="1" dirty="0" smtClean="0">
                  <a:solidFill>
                    <a:schemeClr val="accent5">
                      <a:lumMod val="75000"/>
                    </a:schemeClr>
                  </a:solidFill>
                </a:rPr>
                <a:t>Roommate is watching TV</a:t>
              </a:r>
              <a:endParaRPr lang="en-US" b="1" dirty="0">
                <a:solidFill>
                  <a:schemeClr val="accent5">
                    <a:lumMod val="75000"/>
                  </a:schemeClr>
                </a:solidFill>
              </a:endParaRPr>
            </a:p>
          </p:txBody>
        </p:sp>
        <p:sp>
          <p:nvSpPr>
            <p:cNvPr id="13" name="TextBox 12"/>
            <p:cNvSpPr txBox="1"/>
            <p:nvPr/>
          </p:nvSpPr>
          <p:spPr>
            <a:xfrm>
              <a:off x="2514600" y="3352800"/>
              <a:ext cx="2743200" cy="369332"/>
            </a:xfrm>
            <a:prstGeom prst="rect">
              <a:avLst/>
            </a:prstGeom>
            <a:noFill/>
          </p:spPr>
          <p:txBody>
            <a:bodyPr wrap="square" rtlCol="0">
              <a:spAutoFit/>
            </a:bodyPr>
            <a:lstStyle/>
            <a:p>
              <a:r>
                <a:rPr lang="en-US" b="1" dirty="0" smtClean="0">
                  <a:solidFill>
                    <a:schemeClr val="accent4">
                      <a:lumMod val="75000"/>
                    </a:schemeClr>
                  </a:solidFill>
                </a:rPr>
                <a:t>Better for groups</a:t>
              </a:r>
              <a:endParaRPr lang="en-US" b="1" dirty="0">
                <a:solidFill>
                  <a:schemeClr val="accent4">
                    <a:lumMod val="75000"/>
                  </a:schemeClr>
                </a:solidFill>
              </a:endParaRPr>
            </a:p>
          </p:txBody>
        </p:sp>
        <p:sp>
          <p:nvSpPr>
            <p:cNvPr id="14" name="TextBox 13"/>
            <p:cNvSpPr txBox="1"/>
            <p:nvPr/>
          </p:nvSpPr>
          <p:spPr>
            <a:xfrm rot="999032">
              <a:off x="3372164" y="3802912"/>
              <a:ext cx="1600200" cy="369332"/>
            </a:xfrm>
            <a:prstGeom prst="rect">
              <a:avLst/>
            </a:prstGeom>
            <a:noFill/>
          </p:spPr>
          <p:txBody>
            <a:bodyPr wrap="square" rtlCol="0">
              <a:spAutoFit/>
            </a:bodyPr>
            <a:lstStyle/>
            <a:p>
              <a:r>
                <a:rPr lang="en-US" b="1" dirty="0" smtClean="0">
                  <a:solidFill>
                    <a:schemeClr val="accent1">
                      <a:lumMod val="75000"/>
                    </a:schemeClr>
                  </a:solidFill>
                </a:rPr>
                <a:t>It’s quiet</a:t>
              </a:r>
              <a:endParaRPr lang="en-US" b="1" dirty="0">
                <a:solidFill>
                  <a:schemeClr val="accent1">
                    <a:lumMod val="75000"/>
                  </a:schemeClr>
                </a:solidFill>
              </a:endParaRPr>
            </a:p>
          </p:txBody>
        </p:sp>
      </p:grpSp>
      <p:sp>
        <p:nvSpPr>
          <p:cNvPr id="15" name="TextBox 14"/>
          <p:cNvSpPr txBox="1"/>
          <p:nvPr/>
        </p:nvSpPr>
        <p:spPr>
          <a:xfrm>
            <a:off x="457200" y="4724400"/>
            <a:ext cx="8077200" cy="923330"/>
          </a:xfrm>
          <a:prstGeom prst="rect">
            <a:avLst/>
          </a:prstGeom>
          <a:noFill/>
        </p:spPr>
        <p:txBody>
          <a:bodyPr wrap="square" rtlCol="0">
            <a:spAutoFit/>
          </a:bodyPr>
          <a:lstStyle/>
          <a:p>
            <a:pPr algn="ctr"/>
            <a:r>
              <a:rPr lang="en-US" dirty="0" smtClean="0"/>
              <a:t>Over all my conclusion is the lounge is used </a:t>
            </a:r>
            <a:r>
              <a:rPr lang="en-US" sz="1600" dirty="0" smtClean="0"/>
              <a:t>for</a:t>
            </a:r>
            <a:r>
              <a:rPr lang="en-US" dirty="0" smtClean="0"/>
              <a:t> many reasons both social and academic but it is mostly used for academic reasons such as homework, studying and projects. </a:t>
            </a:r>
            <a:endParaRPr lang="en-US" dirty="0"/>
          </a:p>
        </p:txBody>
      </p:sp>
      <p:cxnSp>
        <p:nvCxnSpPr>
          <p:cNvPr id="17" name="Straight Connector 16"/>
          <p:cNvCxnSpPr/>
          <p:nvPr/>
        </p:nvCxnSpPr>
        <p:spPr>
          <a:xfrm>
            <a:off x="762000" y="5867400"/>
            <a:ext cx="2514600" cy="0"/>
          </a:xfrm>
          <a:prstGeom prst="line">
            <a:avLst/>
          </a:prstGeom>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838200" y="6019800"/>
            <a:ext cx="2057400" cy="646331"/>
          </a:xfrm>
          <a:prstGeom prst="rect">
            <a:avLst/>
          </a:prstGeom>
          <a:noFill/>
        </p:spPr>
        <p:txBody>
          <a:bodyPr wrap="square" rtlCol="0">
            <a:spAutoFit/>
          </a:bodyPr>
          <a:lstStyle/>
          <a:p>
            <a:r>
              <a:rPr lang="en-US" dirty="0" smtClean="0"/>
              <a:t>2. INsert</a:t>
            </a:r>
          </a:p>
          <a:p>
            <a:r>
              <a:rPr lang="en-US" dirty="0" smtClean="0"/>
              <a:t>3. INterpret</a:t>
            </a:r>
            <a:endParaRPr lang="en-US" dirty="0"/>
          </a:p>
        </p:txBody>
      </p:sp>
      <p:sp>
        <p:nvSpPr>
          <p:cNvPr id="21" name="TextBox 20"/>
          <p:cNvSpPr txBox="1"/>
          <p:nvPr/>
        </p:nvSpPr>
        <p:spPr>
          <a:xfrm>
            <a:off x="6400800" y="2438400"/>
            <a:ext cx="533400" cy="276999"/>
          </a:xfrm>
          <a:prstGeom prst="rect">
            <a:avLst/>
          </a:prstGeom>
          <a:noFill/>
        </p:spPr>
        <p:txBody>
          <a:bodyPr wrap="square" rtlCol="0">
            <a:spAutoFit/>
          </a:bodyPr>
          <a:lstStyle/>
          <a:p>
            <a:r>
              <a:rPr lang="en-US" sz="1200" b="1" dirty="0" smtClean="0"/>
              <a:t>2</a:t>
            </a:r>
            <a:endParaRPr lang="en-US" sz="1200" b="1" dirty="0"/>
          </a:p>
        </p:txBody>
      </p:sp>
      <p:sp>
        <p:nvSpPr>
          <p:cNvPr id="22" name="TextBox 21"/>
          <p:cNvSpPr txBox="1"/>
          <p:nvPr/>
        </p:nvSpPr>
        <p:spPr>
          <a:xfrm>
            <a:off x="6477000" y="5257800"/>
            <a:ext cx="3048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 </a:t>
            </a:r>
            <a:endParaRPr lang="en-US" dirty="0"/>
          </a:p>
        </p:txBody>
      </p:sp>
      <p:sp>
        <p:nvSpPr>
          <p:cNvPr id="3" name="Content Placeholder 2"/>
          <p:cNvSpPr>
            <a:spLocks noGrp="1"/>
          </p:cNvSpPr>
          <p:nvPr>
            <p:ph idx="1"/>
          </p:nvPr>
        </p:nvSpPr>
        <p:spPr>
          <a:xfrm>
            <a:off x="457200" y="1882808"/>
            <a:ext cx="8229600" cy="2155792"/>
          </a:xfrm>
        </p:spPr>
        <p:txBody>
          <a:bodyPr>
            <a:noAutofit/>
          </a:bodyPr>
          <a:lstStyle/>
          <a:p>
            <a:r>
              <a:rPr lang="en-US" sz="2800" dirty="0" smtClean="0"/>
              <a:t>After realizing the Lounge was mostly used for studying and completing school work  I was wondering where else do students study? </a:t>
            </a:r>
          </a:p>
          <a:p>
            <a:pPr>
              <a:buNone/>
            </a:pPr>
            <a:endParaRPr lang="en-US" sz="2800" dirty="0" smtClean="0"/>
          </a:p>
          <a:p>
            <a:r>
              <a:rPr lang="en-US" sz="2800" dirty="0" smtClean="0"/>
              <a:t>When thinking where else do students study the Library came to my mind first.</a:t>
            </a:r>
            <a:endParaRPr lang="en-US" sz="28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4.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True"/>
  <p:tag name="DISPLAYNAME" val="True"/>
  <p:tag name="PRRESPONSE7" val="4"/>
  <p:tag name="GRIDFONTSIZE" val="12"/>
  <p:tag name="STDCHART" val="1"/>
  <p:tag name="RESPTABLESTYLE" val="-1"/>
  <p:tag name="CUSTOMCELLBACKCOLOR1" val="-657956"/>
  <p:tag name="PRRESPONSE4" val="7"/>
  <p:tag name="ADVANCEDSETTINGSVIEW" val="False"/>
  <p:tag name="DELIMITERS" val="3.1"/>
  <p:tag name="TPFULLVERSION" val="4.3.1.1109"/>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2059</TotalTime>
  <Words>927</Words>
  <Application>Microsoft Office PowerPoint</Application>
  <PresentationFormat>On-screen Show (4:3)</PresentationFormat>
  <Paragraphs>165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Verve</vt:lpstr>
      <vt:lpstr>C.L.U.E. Project</vt:lpstr>
      <vt:lpstr>My Project</vt:lpstr>
      <vt:lpstr>My Freshman Year</vt:lpstr>
      <vt:lpstr>Specific Questions</vt:lpstr>
      <vt:lpstr>Methods I Used</vt:lpstr>
      <vt:lpstr>Purpose of Ethnography  </vt:lpstr>
      <vt:lpstr>Collected Data</vt:lpstr>
      <vt:lpstr>Collected Data</vt:lpstr>
      <vt:lpstr>Further Investigation </vt:lpstr>
      <vt:lpstr>Collected Data</vt:lpstr>
      <vt:lpstr>Collected Data</vt:lpstr>
      <vt:lpstr>Further Investigation</vt:lpstr>
      <vt:lpstr>Collected Data</vt:lpstr>
      <vt:lpstr>Collected Data</vt:lpstr>
      <vt:lpstr>Collected Data</vt:lpstr>
      <vt:lpstr>Collected Data</vt:lpstr>
      <vt:lpstr>Further Investigation</vt:lpstr>
      <vt:lpstr>Collected Data</vt:lpstr>
      <vt:lpstr>Collected Data</vt:lpstr>
      <vt:lpstr>Conclusions</vt:lpstr>
      <vt:lpstr>Work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Project</dc:title>
  <dc:creator>Kelly</dc:creator>
  <cp:lastModifiedBy>Kelly</cp:lastModifiedBy>
  <cp:revision>134</cp:revision>
  <dcterms:created xsi:type="dcterms:W3CDTF">2011-09-28T14:19:34Z</dcterms:created>
  <dcterms:modified xsi:type="dcterms:W3CDTF">2011-10-05T14:48:33Z</dcterms:modified>
</cp:coreProperties>
</file>